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7" r:id="rId6"/>
    <p:sldId id="259" r:id="rId7"/>
    <p:sldId id="260" r:id="rId8"/>
    <p:sldId id="261" r:id="rId9"/>
    <p:sldId id="312" r:id="rId10"/>
    <p:sldId id="311" r:id="rId11"/>
    <p:sldId id="313" r:id="rId12"/>
    <p:sldId id="263" r:id="rId13"/>
    <p:sldId id="264" r:id="rId14"/>
    <p:sldId id="265" r:id="rId15"/>
    <p:sldId id="310" r:id="rId16"/>
    <p:sldId id="267" r:id="rId17"/>
    <p:sldId id="268" r:id="rId18"/>
    <p:sldId id="269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08" r:id="rId28"/>
    <p:sldId id="305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33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0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9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4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25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52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2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24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latin typeface="Tahoma" charset="0"/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49351E2-5DC2-499E-BC4B-BF2D4699C951}" type="datetimeFigureOut">
              <a:rPr lang="en-US">
                <a:solidFill>
                  <a:srgbClr val="1C1C1C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1C1C1C"/>
              </a:solidFill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1C1C1C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A210965-7927-4673-AF3E-5FB876A2A40B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764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6440-55FC-4206-A035-D6865A70A2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1DCB7-CC00-43EE-9440-8D21CF794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19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BF887-437C-420F-94B3-F3E129AB2FC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F9FB-54A4-4CBD-BEFF-E347B3A808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92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0D60-4B81-4E22-B18F-97E89A82B4B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8623A-F87D-4729-A14E-1400F4766D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99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4190-1A4A-4007-BA52-52377B1798B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CF7A-F736-4090-8992-EC8F6EB42D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F4DDF-A65F-4188-82B4-94765265E03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7FFE-974F-48A4-9B99-B5E0C5EA9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18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DFE47-30E5-4BAC-8BC2-DA58D8C3855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ADC3-1702-4931-AE13-682DA2807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CBFE-E50D-4AE0-867E-DDA1354A07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7E33-16EB-485B-85CF-36E11E662A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90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8D60-FE25-4337-ADA2-BC66BBA5654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6EB68-6813-40EE-A3BC-30BDB3CB66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6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95320-8147-4503-A269-64C0919820E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F527-4522-4747-A8CA-40608B067F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77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8625" y="228600"/>
            <a:ext cx="215741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2142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4F712-B767-42A6-AB3F-D375D8948ED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6C5C9-1C76-45AF-AFD6-4B6A17A5B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8A97B-DF09-A74E-9803-3F5FE682E1B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3F651-5CD7-B343-96D0-CE0C46059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91AB8-68AA-0A4F-B29A-0642E9A9FB24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6/4/2019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69C4-65FF-9F47-900F-ACD2AFFB29A1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849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ltGray">
          <a:xfrm>
            <a:off x="417513" y="5651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ltGray">
          <a:xfrm>
            <a:off x="800100" y="5651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ltGray">
          <a:xfrm>
            <a:off x="541338" y="9874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ltGray">
          <a:xfrm>
            <a:off x="911225" y="9874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ltGray">
          <a:xfrm>
            <a:off x="127000" y="9144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gray">
          <a:xfrm>
            <a:off x="762000" y="4572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gray">
          <a:xfrm flipV="1">
            <a:off x="460375" y="12954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9303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85CFE-A2E2-444E-91DB-B4211EA86571}" type="datetimeFigureOut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6/4/2019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74A5A59-9B54-4D45-868C-73ADECB5924D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4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highered.mcgraw-hill.com/sites/0072495855/student_view0/chapter3/animation__comparison_of_meiosis_and_mitosis__quiz_1_.html" TargetMode="External"/><Relationship Id="rId3" Type="http://schemas.openxmlformats.org/officeDocument/2006/relationships/hyperlink" Target="http://youtu.be/Q6ucKWIIFmg" TargetMode="External"/><Relationship Id="rId7" Type="http://schemas.openxmlformats.org/officeDocument/2006/relationships/hyperlink" Target="http://highered.mcgraw-hill.com/sites/0072495855/student_view0/chapter3/animation__how_meiosis_work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O3_PNiLWBjY&amp;feature=BFa&amp;list=PL802E3A3AD56A84DC" TargetMode="External"/><Relationship Id="rId5" Type="http://schemas.openxmlformats.org/officeDocument/2006/relationships/hyperlink" Target="http://highered.mcgraw-hill.com/sites/0072495855/student_view0/chapter2/animation__mitosis_and_cytokinesis.html" TargetMode="External"/><Relationship Id="rId4" Type="http://schemas.openxmlformats.org/officeDocument/2006/relationships/hyperlink" Target="http://highered.mcgraw-hill.com/sites/0072495855/student_view0/chapter2/animation__how_the_cell_cycle_works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/animation__mitosis_and_cytokinesis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05"/>
            <a:ext cx="7772400" cy="1470025"/>
          </a:xfrm>
        </p:spPr>
        <p:txBody>
          <a:bodyPr/>
          <a:lstStyle/>
          <a:p>
            <a:r>
              <a:rPr lang="en-US" b="1" dirty="0" smtClean="0"/>
              <a:t>Introduction to Cell Division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484430"/>
            <a:ext cx="5842000" cy="35052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89630"/>
            <a:ext cx="8229600" cy="1553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3"/>
              </a:rPr>
              <a:t>http://youtu.be/Q6ucKWIIFmg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http://highered.mcgraw-hill.com/sites/0072495855/student_view0/chapter2/animation__how_the_cell_cycle_works.html</a:t>
            </a:r>
            <a:endParaRPr lang="en-US" dirty="0" smtClean="0"/>
          </a:p>
          <a:p>
            <a:r>
              <a:rPr lang="en-US" dirty="0">
                <a:hlinkClick r:id="rId5"/>
              </a:rPr>
              <a:t>Animated Mitosis</a:t>
            </a:r>
            <a:endParaRPr lang="en-US" dirty="0"/>
          </a:p>
          <a:p>
            <a:r>
              <a:rPr lang="en-US" dirty="0">
                <a:hlinkClick r:id="rId6"/>
              </a:rPr>
              <a:t>Actual Cells Going Through Cell </a:t>
            </a:r>
            <a:r>
              <a:rPr lang="en-US" dirty="0" smtClean="0">
                <a:hlinkClick r:id="rId6"/>
              </a:rPr>
              <a:t>Division</a:t>
            </a:r>
            <a:endParaRPr lang="en-US" dirty="0" smtClean="0"/>
          </a:p>
          <a:p>
            <a:r>
              <a:rPr lang="en-US" dirty="0">
                <a:hlinkClick r:id="rId5"/>
              </a:rPr>
              <a:t>Animated Mitosis</a:t>
            </a:r>
            <a:endParaRPr lang="en-US" dirty="0"/>
          </a:p>
          <a:p>
            <a:r>
              <a:rPr lang="en-US" altLang="en-US" dirty="0">
                <a:solidFill>
                  <a:prstClr val="white"/>
                </a:solidFill>
              </a:rPr>
              <a:t>How Meiosis Works: </a:t>
            </a:r>
            <a:r>
              <a:rPr lang="en-US" dirty="0">
                <a:solidFill>
                  <a:prstClr val="white"/>
                </a:solidFill>
                <a:hlinkClick r:id="rId7"/>
              </a:rPr>
              <a:t>http://highered.mcgraw-hill.com/sites/0072495855/student_view0/chapter3/animation__how_meiosis_works.html</a:t>
            </a:r>
            <a:endParaRPr lang="en-US" dirty="0">
              <a:solidFill>
                <a:prstClr val="white"/>
              </a:solidFill>
            </a:endParaRPr>
          </a:p>
          <a:p>
            <a:r>
              <a:rPr lang="en-US" altLang="en-US" dirty="0">
                <a:solidFill>
                  <a:prstClr val="white"/>
                </a:solidFill>
              </a:rPr>
              <a:t>Mitosis/Meiosis Comparison Animation: </a:t>
            </a:r>
            <a:r>
              <a:rPr lang="en-US" altLang="en-US" dirty="0">
                <a:solidFill>
                  <a:prstClr val="white"/>
                </a:solidFill>
                <a:hlinkClick r:id="rId8"/>
              </a:rPr>
              <a:t>http://highered.mcgraw-hill.com/sites/0072495855/student_view0/chapter3/animation__comparison_of_meiosis_and_mitosis__quiz_1_.html</a:t>
            </a:r>
            <a:endParaRPr lang="en-US" altLang="en-US" dirty="0">
              <a:solidFill>
                <a:prstClr val="white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G1 – Growth Phase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doubles in size</a:t>
            </a:r>
          </a:p>
          <a:p>
            <a:r>
              <a:rPr lang="en-US" dirty="0" smtClean="0"/>
              <a:t>Cell produces all of the structures it needs to carry out its functions</a:t>
            </a:r>
          </a:p>
          <a:p>
            <a:endParaRPr lang="en-US" dirty="0" smtClean="0"/>
          </a:p>
          <a:p>
            <a:r>
              <a:rPr lang="en-US" u="sng" dirty="0" smtClean="0"/>
              <a:t>Think of this phase as the cell just living its normal life.</a:t>
            </a:r>
            <a:endParaRPr lang="en-US" u="sng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47"/>
          <a:stretch/>
        </p:blipFill>
        <p:spPr bwMode="auto">
          <a:xfrm>
            <a:off x="3511383" y="4668253"/>
            <a:ext cx="2504406" cy="1854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 – DNA Copying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makes a copy of its DNA </a:t>
            </a:r>
            <a:r>
              <a:rPr lang="en-US" smtClean="0"/>
              <a:t>(replication)</a:t>
            </a:r>
            <a:endParaRPr lang="en-US" dirty="0" smtClean="0"/>
          </a:p>
          <a:p>
            <a:r>
              <a:rPr lang="en-US" dirty="0" smtClean="0"/>
              <a:t>This happens because the new cell needs all of the directions for its function and survival.</a:t>
            </a:r>
          </a:p>
          <a:p>
            <a:endParaRPr lang="en-US" dirty="0" smtClean="0"/>
          </a:p>
          <a:p>
            <a:r>
              <a:rPr lang="en-US" dirty="0" smtClean="0"/>
              <a:t>Think of this phase as placing the DNA on a copy machine.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/>
        </p:blipFill>
        <p:spPr bwMode="auto">
          <a:xfrm flipV="1">
            <a:off x="3564889" y="4692315"/>
            <a:ext cx="2306521" cy="1900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G2 – Preparation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prepares to divide </a:t>
            </a:r>
          </a:p>
          <a:p>
            <a:r>
              <a:rPr lang="en-US" dirty="0" smtClean="0"/>
              <a:t>Cell produces structures needed for cell division</a:t>
            </a:r>
          </a:p>
          <a:p>
            <a:endParaRPr lang="en-US" dirty="0" smtClean="0"/>
          </a:p>
          <a:p>
            <a:r>
              <a:rPr lang="en-US" u="sng" dirty="0" smtClean="0"/>
              <a:t>Think of this phase as the cell double checking everything it needs to divide.</a:t>
            </a:r>
            <a:endParaRPr lang="en-US" u="sng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/>
        </p:blipFill>
        <p:spPr bwMode="auto">
          <a:xfrm>
            <a:off x="3564890" y="5173579"/>
            <a:ext cx="2041826" cy="1325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97"/>
            <a:ext cx="8229600" cy="6116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5" y="773724"/>
            <a:ext cx="8890780" cy="5922498"/>
          </a:xfrm>
        </p:spPr>
        <p:txBody>
          <a:bodyPr>
            <a:normAutofit lnSpcReduction="10000"/>
          </a:bodyPr>
          <a:lstStyle/>
          <a:p>
            <a:pPr marL="365760" lvl="1" indent="0">
              <a:buNone/>
            </a:pPr>
            <a:r>
              <a:rPr lang="en-US" sz="1900" dirty="0"/>
              <a:t>1. T/F: Interphase is usually divided into 3 phases: G1, S, G2.</a:t>
            </a:r>
          </a:p>
          <a:p>
            <a:pPr marL="365760" lvl="1" indent="0">
              <a:buNone/>
            </a:pPr>
            <a:endParaRPr lang="en-US" sz="1900" dirty="0"/>
          </a:p>
          <a:p>
            <a:pPr marL="365760" lvl="1" indent="0">
              <a:buNone/>
            </a:pPr>
            <a:r>
              <a:rPr lang="en-US" sz="1900" dirty="0"/>
              <a:t>2. The ________ is the regular sequence of growth and division that cells undergo.</a:t>
            </a:r>
          </a:p>
          <a:p>
            <a:pPr marL="365760" lvl="1" indent="0">
              <a:buNone/>
            </a:pPr>
            <a:endParaRPr lang="en-US" sz="1900" dirty="0"/>
          </a:p>
          <a:p>
            <a:pPr marL="365760" lvl="1" indent="0">
              <a:buNone/>
            </a:pPr>
            <a:r>
              <a:rPr lang="en-US" sz="1900" dirty="0"/>
              <a:t>3. ________ is the stage of the cell cycle where the cell grows to its mature size, copies it DNA, and prepare to divide.</a:t>
            </a:r>
          </a:p>
          <a:p>
            <a:pPr marL="365760" lvl="1" indent="0">
              <a:buNone/>
            </a:pPr>
            <a:endParaRPr lang="en-US" sz="1900" dirty="0"/>
          </a:p>
          <a:p>
            <a:pPr marL="365760" lvl="1" indent="0">
              <a:buNone/>
            </a:pPr>
            <a:r>
              <a:rPr lang="en-US" sz="1900" dirty="0"/>
              <a:t>4. Cells can not get too big because:</a:t>
            </a:r>
          </a:p>
          <a:p>
            <a:pPr marL="365760" lvl="1" indent="0">
              <a:buNone/>
            </a:pPr>
            <a:r>
              <a:rPr lang="en-US" sz="1900" dirty="0"/>
              <a:t>	A. there is not enough DNA to support large cells</a:t>
            </a:r>
          </a:p>
          <a:p>
            <a:pPr marL="365760" lvl="1" indent="0">
              <a:buNone/>
            </a:pPr>
            <a:r>
              <a:rPr lang="en-US" sz="1900" dirty="0"/>
              <a:t>	B. diffusion is too slow to provide for large cells</a:t>
            </a:r>
          </a:p>
          <a:p>
            <a:pPr marL="365760" lvl="1" indent="0">
              <a:buNone/>
            </a:pPr>
            <a:r>
              <a:rPr lang="en-US" sz="1900" dirty="0"/>
              <a:t>	C. the surface area of a cell increases too fast for the cell membrane to meet its needs.</a:t>
            </a:r>
          </a:p>
          <a:p>
            <a:pPr marL="365760" lvl="1" indent="0">
              <a:buNone/>
            </a:pPr>
            <a:r>
              <a:rPr lang="en-US" sz="1900" dirty="0"/>
              <a:t>	D. all of the above</a:t>
            </a:r>
          </a:p>
          <a:p>
            <a:pPr marL="365760" lvl="1" indent="0">
              <a:buNone/>
            </a:pPr>
            <a:endParaRPr lang="en-US" sz="1900" dirty="0"/>
          </a:p>
          <a:p>
            <a:pPr marL="365760" lvl="1" indent="0">
              <a:buNone/>
            </a:pPr>
            <a:r>
              <a:rPr lang="en-US" sz="1900" dirty="0"/>
              <a:t>5. DNA is replicated during:</a:t>
            </a:r>
            <a:br>
              <a:rPr lang="en-US" sz="1900" dirty="0"/>
            </a:br>
            <a:r>
              <a:rPr lang="en-US" sz="1900" dirty="0"/>
              <a:t>	A. interphase</a:t>
            </a:r>
          </a:p>
          <a:p>
            <a:pPr marL="365760" lvl="1" indent="0">
              <a:buNone/>
            </a:pPr>
            <a:r>
              <a:rPr lang="en-US" sz="1900" dirty="0"/>
              <a:t>	B. prophase</a:t>
            </a:r>
          </a:p>
          <a:p>
            <a:pPr marL="365760" lvl="1" indent="0">
              <a:buNone/>
            </a:pPr>
            <a:r>
              <a:rPr lang="en-US" sz="1900" dirty="0"/>
              <a:t>	C. metaphase</a:t>
            </a:r>
          </a:p>
          <a:p>
            <a:pPr marL="365760" lvl="1" indent="0">
              <a:buNone/>
            </a:pPr>
            <a:r>
              <a:rPr lang="en-US" sz="1900" dirty="0"/>
              <a:t>	D. cytokinesis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3211"/>
            <a:ext cx="7772400" cy="1470025"/>
          </a:xfrm>
        </p:spPr>
        <p:txBody>
          <a:bodyPr/>
          <a:lstStyle/>
          <a:p>
            <a:r>
              <a:rPr lang="en-US" dirty="0" smtClean="0"/>
              <a:t>Mitosis and Cytokinesis</a:t>
            </a:r>
            <a:endParaRPr lang="en-US" dirty="0"/>
          </a:p>
        </p:txBody>
      </p:sp>
      <p:pic>
        <p:nvPicPr>
          <p:cNvPr id="4" name="Content Placeholder 3" descr="main_cell_cycle.jpg"/>
          <p:cNvPicPr>
            <a:picLocks noChangeAspect="1"/>
          </p:cNvPicPr>
          <p:nvPr/>
        </p:nvPicPr>
        <p:blipFill>
          <a:blip r:embed="rId2"/>
          <a:srcRect l="-43990" r="-43990"/>
          <a:stretch>
            <a:fillRect/>
          </a:stretch>
        </p:blipFill>
        <p:spPr>
          <a:xfrm>
            <a:off x="1274675" y="1371600"/>
            <a:ext cx="6442335" cy="35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Mitosis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mitosis, the cells’ copied genetic material separates and the cell prepares to split into two cells</a:t>
            </a:r>
          </a:p>
          <a:p>
            <a:endParaRPr lang="en-US" dirty="0" smtClean="0"/>
          </a:p>
          <a:p>
            <a:r>
              <a:rPr lang="en-US" dirty="0" smtClean="0"/>
              <a:t>This allows the cell’s genetic material to pass into the new cells</a:t>
            </a:r>
          </a:p>
          <a:p>
            <a:pPr lvl="1"/>
            <a:r>
              <a:rPr lang="en-US" u="sng" dirty="0" smtClean="0"/>
              <a:t>The resulting daughter cells are genetically identical!!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488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17638"/>
            <a:ext cx="3454400" cy="4401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Where Do I Find DNA?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Chromosomes are in the</a:t>
            </a:r>
          </a:p>
          <a:p>
            <a:pPr>
              <a:buNone/>
            </a:pPr>
            <a:r>
              <a:rPr lang="en-US" dirty="0" smtClean="0"/>
              <a:t>    nucleus of every cell.</a:t>
            </a:r>
          </a:p>
          <a:p>
            <a:pPr>
              <a:buNone/>
            </a:pPr>
            <a:endParaRPr lang="en-US" dirty="0" smtClean="0"/>
          </a:p>
          <a:p>
            <a:r>
              <a:rPr lang="en-US" u="sng" dirty="0" smtClean="0"/>
              <a:t>Chromosomes are made </a:t>
            </a:r>
          </a:p>
          <a:p>
            <a:pPr>
              <a:buNone/>
            </a:pPr>
            <a:r>
              <a:rPr lang="en-US" u="sng" dirty="0" smtClean="0"/>
              <a:t>    up of DNA.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Genes are pieces of DNA </a:t>
            </a:r>
          </a:p>
          <a:p>
            <a:pPr>
              <a:buNone/>
            </a:pPr>
            <a:r>
              <a:rPr lang="en-US" dirty="0" smtClean="0"/>
              <a:t>     that contain the instructions</a:t>
            </a:r>
          </a:p>
          <a:p>
            <a:pPr>
              <a:buNone/>
            </a:pPr>
            <a:r>
              <a:rPr lang="en-US" dirty="0" smtClean="0"/>
              <a:t>     for building a protein.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b="1" u="sng" dirty="0" smtClean="0"/>
              <a:t>The Four Stages of Mitosis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Remember PMAT!</a:t>
            </a:r>
          </a:p>
          <a:p>
            <a:endParaRPr lang="en-US" dirty="0" smtClean="0"/>
          </a:p>
          <a:p>
            <a:r>
              <a:rPr lang="en-US" u="sng" dirty="0" smtClean="0"/>
              <a:t>Prophase</a:t>
            </a:r>
          </a:p>
          <a:p>
            <a:r>
              <a:rPr lang="en-US" u="sng" dirty="0" smtClean="0"/>
              <a:t>Metaphase</a:t>
            </a:r>
          </a:p>
          <a:p>
            <a:r>
              <a:rPr lang="en-US" u="sng" dirty="0" smtClean="0"/>
              <a:t>Anaphase</a:t>
            </a:r>
          </a:p>
          <a:p>
            <a:r>
              <a:rPr lang="en-US" u="sng" dirty="0" err="1" smtClean="0"/>
              <a:t>Telophase</a:t>
            </a:r>
            <a:endParaRPr lang="en-US" u="sng" dirty="0"/>
          </a:p>
        </p:txBody>
      </p:sp>
      <p:pic>
        <p:nvPicPr>
          <p:cNvPr id="2050" name="Picture 2" descr="http://www.yourdictionary.com/images/main.mito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294" y="1008199"/>
            <a:ext cx="1847306" cy="58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4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u="sng" dirty="0" smtClean="0"/>
              <a:t>Prophase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dirty="0" smtClean="0"/>
              <a:t>Nucleus disappears</a:t>
            </a:r>
          </a:p>
          <a:p>
            <a:r>
              <a:rPr lang="en-US" dirty="0" smtClean="0"/>
              <a:t>Spindle fibers form in the cytoplasm</a:t>
            </a:r>
          </a:p>
          <a:p>
            <a:r>
              <a:rPr lang="en-US" dirty="0" smtClean="0"/>
              <a:t>Spindle fibers attach to sister </a:t>
            </a:r>
            <a:r>
              <a:rPr lang="en-US" dirty="0" err="1" smtClean="0"/>
              <a:t>chromatids</a:t>
            </a:r>
            <a:endParaRPr lang="en-US" dirty="0"/>
          </a:p>
        </p:txBody>
      </p:sp>
      <p:pic>
        <p:nvPicPr>
          <p:cNvPr id="4" name="Content Placeholder 3" descr="prophase.gif"/>
          <p:cNvPicPr>
            <a:picLocks noChangeAspect="1"/>
          </p:cNvPicPr>
          <p:nvPr/>
        </p:nvPicPr>
        <p:blipFill>
          <a:blip r:embed="rId2"/>
          <a:srcRect l="-9656" r="-9656"/>
          <a:stretch>
            <a:fillRect/>
          </a:stretch>
        </p:blipFill>
        <p:spPr>
          <a:xfrm>
            <a:off x="914400" y="2961588"/>
            <a:ext cx="6765701" cy="37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2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Metaphase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sister </a:t>
            </a:r>
            <a:r>
              <a:rPr lang="en-US" dirty="0" err="1" smtClean="0"/>
              <a:t>chromatids</a:t>
            </a:r>
            <a:r>
              <a:rPr lang="en-US" dirty="0" smtClean="0"/>
              <a:t> are pulled to the center of the cell</a:t>
            </a:r>
          </a:p>
          <a:p>
            <a:r>
              <a:rPr lang="en-US" dirty="0" smtClean="0"/>
              <a:t>They line up in the middle of the cell</a:t>
            </a:r>
            <a:endParaRPr lang="en-US" dirty="0"/>
          </a:p>
        </p:txBody>
      </p:sp>
      <p:pic>
        <p:nvPicPr>
          <p:cNvPr id="4" name="Content Placeholder 3" descr="metaphase.gif"/>
          <p:cNvPicPr>
            <a:picLocks noChangeAspect="1"/>
          </p:cNvPicPr>
          <p:nvPr/>
        </p:nvPicPr>
        <p:blipFill>
          <a:blip r:embed="rId2"/>
          <a:srcRect l="-23557" r="-23557"/>
          <a:stretch>
            <a:fillRect/>
          </a:stretch>
        </p:blipFill>
        <p:spPr>
          <a:xfrm>
            <a:off x="1219200" y="3200400"/>
            <a:ext cx="6172200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3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Remember – All Living Things are Made of Cells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972733"/>
            <a:ext cx="3913764" cy="38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449" y="1972733"/>
            <a:ext cx="4717551" cy="386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u="sng" dirty="0" smtClean="0"/>
              <a:t>Anaphase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51" y="1219200"/>
            <a:ext cx="8229600" cy="4525963"/>
          </a:xfrm>
        </p:spPr>
        <p:txBody>
          <a:bodyPr/>
          <a:lstStyle/>
          <a:p>
            <a:r>
              <a:rPr lang="en-US" dirty="0" smtClean="0"/>
              <a:t>Spindle fibers begin to shorten</a:t>
            </a:r>
          </a:p>
          <a:p>
            <a:r>
              <a:rPr lang="en-US" dirty="0" smtClean="0"/>
              <a:t>The sister </a:t>
            </a:r>
            <a:r>
              <a:rPr lang="en-US" dirty="0" err="1" smtClean="0"/>
              <a:t>chromatids</a:t>
            </a:r>
            <a:r>
              <a:rPr lang="en-US" dirty="0" smtClean="0"/>
              <a:t> are pulled to the opposite ends of the cell</a:t>
            </a:r>
            <a:endParaRPr lang="en-US" dirty="0"/>
          </a:p>
        </p:txBody>
      </p:sp>
      <p:pic>
        <p:nvPicPr>
          <p:cNvPr id="4" name="Content Placeholder 3" descr="anaphase.gif"/>
          <p:cNvPicPr>
            <a:picLocks noChangeAspect="1"/>
          </p:cNvPicPr>
          <p:nvPr/>
        </p:nvPicPr>
        <p:blipFill>
          <a:blip r:embed="rId2"/>
          <a:srcRect l="-27826" r="-27826"/>
          <a:stretch>
            <a:fillRect/>
          </a:stretch>
        </p:blipFill>
        <p:spPr>
          <a:xfrm>
            <a:off x="1219200" y="3276600"/>
            <a:ext cx="6019800" cy="33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39"/>
            <a:ext cx="8229600" cy="1020762"/>
          </a:xfrm>
        </p:spPr>
        <p:txBody>
          <a:bodyPr/>
          <a:lstStyle/>
          <a:p>
            <a:r>
              <a:rPr lang="en-US" b="1" u="sng" dirty="0" err="1" smtClean="0"/>
              <a:t>Telophase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9" y="914400"/>
            <a:ext cx="8229600" cy="4525963"/>
          </a:xfrm>
        </p:spPr>
        <p:txBody>
          <a:bodyPr/>
          <a:lstStyle/>
          <a:p>
            <a:r>
              <a:rPr lang="en-US" dirty="0" smtClean="0"/>
              <a:t>The sister </a:t>
            </a:r>
            <a:r>
              <a:rPr lang="en-US" dirty="0" err="1" smtClean="0"/>
              <a:t>chromatids</a:t>
            </a:r>
            <a:r>
              <a:rPr lang="en-US" dirty="0" smtClean="0"/>
              <a:t> arrive at the opposite poles of the cell and begin to unravel</a:t>
            </a:r>
          </a:p>
          <a:p>
            <a:r>
              <a:rPr lang="en-US" dirty="0" smtClean="0"/>
              <a:t>New nucleus begins to form</a:t>
            </a:r>
          </a:p>
        </p:txBody>
      </p:sp>
      <p:pic>
        <p:nvPicPr>
          <p:cNvPr id="4" name="Content Placeholder 3" descr="telophase.gif"/>
          <p:cNvPicPr>
            <a:picLocks noChangeAspect="1"/>
          </p:cNvPicPr>
          <p:nvPr/>
        </p:nvPicPr>
        <p:blipFill>
          <a:blip r:embed="rId2"/>
          <a:srcRect l="-15968" r="-15968"/>
          <a:stretch>
            <a:fillRect/>
          </a:stretch>
        </p:blipFill>
        <p:spPr>
          <a:xfrm>
            <a:off x="838200" y="2737471"/>
            <a:ext cx="7162800" cy="39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1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39"/>
            <a:ext cx="8229600" cy="868362"/>
          </a:xfrm>
        </p:spPr>
        <p:txBody>
          <a:bodyPr/>
          <a:lstStyle/>
          <a:p>
            <a:r>
              <a:rPr lang="en-US" b="1" u="sng" dirty="0" smtClean="0"/>
              <a:t>Cytokinesis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8301"/>
            <a:ext cx="8229600" cy="4525963"/>
          </a:xfrm>
        </p:spPr>
        <p:txBody>
          <a:bodyPr/>
          <a:lstStyle/>
          <a:p>
            <a:r>
              <a:rPr lang="en-US" dirty="0" smtClean="0"/>
              <a:t>Cytokinesis is </a:t>
            </a:r>
            <a:r>
              <a:rPr lang="en-US" u="sng" dirty="0" smtClean="0"/>
              <a:t>the division of the cytoplasm</a:t>
            </a:r>
          </a:p>
          <a:p>
            <a:r>
              <a:rPr lang="en-US" dirty="0" smtClean="0"/>
              <a:t>Results in two separate daughter cells with identical nuclei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50" y="2738572"/>
            <a:ext cx="3625517" cy="365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Cytokinesis</a:t>
            </a:r>
            <a:endParaRPr lang="en-US" b="1" dirty="0"/>
          </a:p>
        </p:txBody>
      </p:sp>
      <p:pic>
        <p:nvPicPr>
          <p:cNvPr id="4" name="Content Placeholder 3" descr="1929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33" r="-1332"/>
          <a:stretch/>
        </p:blipFill>
        <p:spPr>
          <a:xfrm>
            <a:off x="3011406" y="4255976"/>
            <a:ext cx="2734693" cy="2602024"/>
          </a:xfrm>
        </p:spPr>
      </p:pic>
      <p:sp>
        <p:nvSpPr>
          <p:cNvPr id="3" name="Rectangle 2"/>
          <p:cNvSpPr/>
          <p:nvPr/>
        </p:nvSpPr>
        <p:spPr>
          <a:xfrm>
            <a:off x="457200" y="3794311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plants, a cell plate forms between the two daughter </a:t>
            </a:r>
            <a:r>
              <a:rPr lang="en-US" sz="2400" dirty="0" smtClean="0"/>
              <a:t>nuclei.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43072"/>
            <a:ext cx="80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animal cells, it is accomplished by using microfilaments to “pinch” the </a:t>
            </a:r>
            <a:r>
              <a:rPr lang="en-US" dirty="0" smtClean="0"/>
              <a:t>cytoplasm.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06" y="1666237"/>
            <a:ext cx="2138110" cy="204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5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2"/>
            <a:ext cx="8229600" cy="1143000"/>
          </a:xfrm>
        </p:spPr>
        <p:txBody>
          <a:bodyPr/>
          <a:lstStyle/>
          <a:p>
            <a:r>
              <a:rPr lang="en-US" dirty="0" smtClean="0"/>
              <a:t>Real-Life Cells Dividing!</a:t>
            </a:r>
            <a:endParaRPr lang="en-US" dirty="0"/>
          </a:p>
        </p:txBody>
      </p:sp>
      <p:pic>
        <p:nvPicPr>
          <p:cNvPr id="4" name="Content Placeholder 3" descr="main_cell_cyc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990" r="-43990"/>
          <a:stretch>
            <a:fillRect/>
          </a:stretch>
        </p:blipFill>
        <p:spPr>
          <a:xfrm>
            <a:off x="381000" y="1143000"/>
            <a:ext cx="8229600" cy="4525963"/>
          </a:xfr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4495800" y="5867400"/>
            <a:ext cx="3699135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rId3"/>
              </a:rPr>
              <a:t>Animated Mitosis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39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686" y="274638"/>
            <a:ext cx="6400799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Mitosis Learning Checkpoint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416"/>
            <a:ext cx="8229600" cy="452596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Which phase do cells spend the most time?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are the 3 stages of interphase?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kinds of cells go through mitosis?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are the 4 stages of mitosis?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What is the result of mitosis?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36" y="2424985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Meiosis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561129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482" y="1077191"/>
            <a:ext cx="7772400" cy="160019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u="sng" dirty="0"/>
              <a:t>Meiosis</a:t>
            </a:r>
            <a:r>
              <a:rPr lang="en-US" b="1" u="sng" dirty="0"/>
              <a:t> </a:t>
            </a:r>
            <a:r>
              <a:rPr lang="en-US" dirty="0"/>
              <a:t> - </a:t>
            </a:r>
            <a:r>
              <a:rPr lang="en-US" u="sng" dirty="0"/>
              <a:t>the process of cell division that produces </a:t>
            </a:r>
            <a:r>
              <a:rPr lang="en-US" u="sng" dirty="0" smtClean="0"/>
              <a:t>haploid gametes (half </a:t>
            </a:r>
            <a:r>
              <a:rPr lang="en-US" u="sng" dirty="0"/>
              <a:t>the number of </a:t>
            </a:r>
            <a:r>
              <a:rPr lang="en-US" u="sng" dirty="0" smtClean="0"/>
              <a:t>chromosomes: humans: 23)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Picture 3" descr="meios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926" y="2362200"/>
            <a:ext cx="2806700" cy="34749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5848048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prstClr val="white"/>
              </a:solidFill>
            </a:endParaRPr>
          </a:p>
          <a:p>
            <a:endParaRPr lang="en-US" sz="1400" dirty="0" smtClean="0">
              <a:solidFill>
                <a:prstClr val="white"/>
              </a:solidFill>
            </a:endParaRPr>
          </a:p>
          <a:p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Discovery of Meiosis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In 1882, British cytologist Pierre-Joseph </a:t>
            </a:r>
          </a:p>
          <a:p>
            <a:pPr>
              <a:buNone/>
            </a:pPr>
            <a:r>
              <a:rPr lang="en-US" dirty="0" smtClean="0"/>
              <a:t>    van </a:t>
            </a:r>
            <a:r>
              <a:rPr lang="en-US" dirty="0" err="1" smtClean="0"/>
              <a:t>Beneden</a:t>
            </a:r>
            <a:r>
              <a:rPr lang="en-US" dirty="0" smtClean="0"/>
              <a:t> found different numbers of chromosomes in different cells</a:t>
            </a:r>
          </a:p>
          <a:p>
            <a:endParaRPr lang="en-US" dirty="0" smtClean="0"/>
          </a:p>
          <a:p>
            <a:r>
              <a:rPr lang="en-US" dirty="0" smtClean="0"/>
              <a:t>Specifically, he observed that </a:t>
            </a:r>
            <a:r>
              <a:rPr lang="en-US" b="1" i="1" u="sng" dirty="0" smtClean="0"/>
              <a:t>gametes</a:t>
            </a:r>
            <a:r>
              <a:rPr lang="en-US" dirty="0" smtClean="0"/>
              <a:t> (sperm &amp; egg) contain half the number of chromosomes compared to </a:t>
            </a:r>
            <a:r>
              <a:rPr lang="en-US" b="1" i="1" u="sng" dirty="0" smtClean="0"/>
              <a:t>somatic cells</a:t>
            </a:r>
            <a:r>
              <a:rPr lang="en-US" b="1" u="sng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nonreproductive</a:t>
            </a:r>
            <a:r>
              <a:rPr lang="en-US" dirty="0" smtClean="0"/>
              <a:t> cells).</a:t>
            </a:r>
            <a:endParaRPr lang="en-US" dirty="0"/>
          </a:p>
        </p:txBody>
      </p:sp>
      <p:pic>
        <p:nvPicPr>
          <p:cNvPr id="4" name="Picture 3" descr="Benede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417638"/>
            <a:ext cx="1692275" cy="226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9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Fertilization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Van </a:t>
            </a:r>
            <a:r>
              <a:rPr lang="en-US" dirty="0" err="1" smtClean="0"/>
              <a:t>Beneden</a:t>
            </a:r>
            <a:r>
              <a:rPr lang="en-US" dirty="0" smtClean="0"/>
              <a:t> then proposed that an egg and a sperm fuse to produce a </a:t>
            </a:r>
            <a:r>
              <a:rPr lang="en-US" b="1" i="1" u="sng" dirty="0" smtClean="0"/>
              <a:t>zygote</a:t>
            </a:r>
            <a:r>
              <a:rPr lang="en-US" b="1" u="sng" dirty="0" smtClean="0"/>
              <a:t> 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zygote contains two copies of each chromosome (one copy from the sperm and one copy from the egg).  These are called </a:t>
            </a:r>
            <a:r>
              <a:rPr lang="en-US" u="sng" dirty="0" smtClean="0"/>
              <a:t>homologous chromosomes.</a:t>
            </a:r>
          </a:p>
          <a:p>
            <a:endParaRPr lang="en-US" dirty="0" smtClean="0"/>
          </a:p>
          <a:p>
            <a:r>
              <a:rPr lang="en-US" b="1" i="1" u="sng" dirty="0" smtClean="0"/>
              <a:t>Fertilization</a:t>
            </a:r>
            <a:r>
              <a:rPr lang="en-US" i="1" dirty="0" smtClean="0"/>
              <a:t> </a:t>
            </a:r>
            <a:r>
              <a:rPr lang="en-US" dirty="0" smtClean="0"/>
              <a:t>is the name for the fusion of gametes.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18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Are Cells Small?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cells get bigger, more of its cytoplasm is located farther from the cell membrane.</a:t>
            </a:r>
          </a:p>
          <a:p>
            <a:endParaRPr lang="en-US" dirty="0" smtClean="0"/>
          </a:p>
          <a:p>
            <a:r>
              <a:rPr lang="en-US" dirty="0" smtClean="0"/>
              <a:t>If a cell gets too big, it would take too long to get materials into the cell and too long to get waste out of the cell.</a:t>
            </a:r>
          </a:p>
          <a:p>
            <a:endParaRPr lang="en-US" dirty="0" smtClean="0"/>
          </a:p>
          <a:p>
            <a:r>
              <a:rPr lang="en-US" u="sng" dirty="0" smtClean="0"/>
              <a:t>Smaller cells are more efficient!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Reduction Division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355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Since the sperm and the egg contain only half the number of chromosomes, they cannot be formed from mitosis.</a:t>
            </a:r>
          </a:p>
          <a:p>
            <a:endParaRPr lang="en-US" dirty="0" smtClean="0"/>
          </a:p>
          <a:p>
            <a:r>
              <a:rPr lang="en-US" b="1" i="1" u="sng" dirty="0" smtClean="0"/>
              <a:t>Meiosis</a:t>
            </a:r>
            <a:r>
              <a:rPr lang="en-US" b="1" u="sng" dirty="0" smtClean="0"/>
              <a:t> </a:t>
            </a:r>
            <a:r>
              <a:rPr lang="en-US" dirty="0" smtClean="0"/>
              <a:t> - the process of cell division that produces gametes with half the number of chromosomes as somatic cells</a:t>
            </a:r>
          </a:p>
          <a:p>
            <a:pPr lvl="1"/>
            <a:r>
              <a:rPr lang="en-US" u="sng" dirty="0" smtClean="0"/>
              <a:t>Cell undergoes 2 rounds of cell division: </a:t>
            </a:r>
          </a:p>
          <a:p>
            <a:pPr lvl="2"/>
            <a:r>
              <a:rPr lang="en-US" u="sng" dirty="0" smtClean="0"/>
              <a:t>Meiosis 1</a:t>
            </a:r>
          </a:p>
          <a:p>
            <a:pPr lvl="2"/>
            <a:r>
              <a:rPr lang="en-US" u="sng" dirty="0" smtClean="0"/>
              <a:t>Meiosis 2</a:t>
            </a:r>
          </a:p>
          <a:p>
            <a:pPr lvl="2"/>
            <a:endParaRPr lang="en-US" dirty="0" smtClean="0"/>
          </a:p>
          <a:p>
            <a:r>
              <a:rPr lang="en-US" i="1" dirty="0" smtClean="0"/>
              <a:t>Humans have 46 chromosomes in their somatic cells.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471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Sexual Life Cycle</a:t>
            </a:r>
            <a:endParaRPr lang="en-US" b="1" dirty="0"/>
          </a:p>
        </p:txBody>
      </p:sp>
      <p:pic>
        <p:nvPicPr>
          <p:cNvPr id="4" name="Content Placeholder 3" descr="I10-07-lifecycl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2746" r="-42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69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Unique Features of Meiosis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/>
              <a:t>Feature #1 – </a:t>
            </a:r>
            <a:r>
              <a:rPr lang="en-US" b="1" i="1" dirty="0" err="1" smtClean="0"/>
              <a:t>Synapsis</a:t>
            </a:r>
            <a:endParaRPr lang="en-US" b="1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Following chromosome replication, </a:t>
            </a:r>
            <a:r>
              <a:rPr lang="en-US" u="sng" dirty="0" smtClean="0"/>
              <a:t>the homologous chromosomes pair all along their length.</a:t>
            </a:r>
            <a:r>
              <a:rPr lang="en-US" dirty="0" smtClean="0"/>
              <a:t>  This process is called </a:t>
            </a:r>
            <a:r>
              <a:rPr lang="en-US" b="1" i="1" u="sng" dirty="0" err="1" smtClean="0"/>
              <a:t>synapsis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648200"/>
            <a:ext cx="2008616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Unique Features of Meiosis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248" y="12954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b="1" i="1" dirty="0" smtClean="0"/>
              <a:t>Feature #2 – Crossing Over</a:t>
            </a:r>
          </a:p>
          <a:p>
            <a:pPr algn="ctr">
              <a:buNone/>
            </a:pPr>
            <a:endParaRPr lang="en-US" b="1" i="1" dirty="0" smtClean="0"/>
          </a:p>
          <a:p>
            <a:pPr>
              <a:buNone/>
            </a:pPr>
            <a:r>
              <a:rPr lang="en-US" dirty="0" smtClean="0"/>
              <a:t>While the homologous chromosomes are joined, crossing over occurs.  </a:t>
            </a:r>
            <a:r>
              <a:rPr lang="en-US" b="1" i="1" u="sng" dirty="0" smtClean="0"/>
              <a:t>Crossing over</a:t>
            </a:r>
            <a:r>
              <a:rPr lang="en-US" b="1" u="sng" dirty="0" smtClean="0"/>
              <a:t> </a:t>
            </a:r>
            <a:r>
              <a:rPr lang="en-US" dirty="0" smtClean="0"/>
              <a:t>is </a:t>
            </a:r>
            <a:r>
              <a:rPr lang="en-US" u="sng" dirty="0" smtClean="0"/>
              <a:t>the exchange of genetic material from homologous chromosomes.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This causes genetic variations.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886200"/>
            <a:ext cx="207645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Synapsis</a:t>
            </a:r>
            <a:r>
              <a:rPr lang="en-US" b="1" dirty="0" smtClean="0"/>
              <a:t> and Crossing Over</a:t>
            </a:r>
            <a:endParaRPr lang="en-US" b="1" dirty="0"/>
          </a:p>
        </p:txBody>
      </p:sp>
      <p:pic>
        <p:nvPicPr>
          <p:cNvPr id="4" name="Content Placeholder 3" descr="4a.synapsi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9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Unique Features of Meiosis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i="1" dirty="0" smtClean="0"/>
              <a:t>Feature #3 – </a:t>
            </a:r>
            <a:r>
              <a:rPr lang="en-US" b="1" i="1" u="sng" dirty="0" smtClean="0"/>
              <a:t>Reduction Division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u="sng" dirty="0" smtClean="0"/>
              <a:t>chromosomes are not copied in between the two divisions</a:t>
            </a:r>
            <a:r>
              <a:rPr lang="en-US" dirty="0" smtClean="0"/>
              <a:t>. At the end of meiosis, each cell contains one half the genetic material. (haploid or “n”)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Reduction Division</a:t>
            </a:r>
            <a:endParaRPr lang="en-US" b="1" dirty="0"/>
          </a:p>
        </p:txBody>
      </p:sp>
      <p:pic>
        <p:nvPicPr>
          <p:cNvPr id="4" name="Content Placeholder 3" descr="Meiosis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0358" r="-103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59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Preceded by Interphase- chromosomes are replicated to form sister chromatids</a:t>
            </a:r>
          </a:p>
          <a:p>
            <a:r>
              <a:rPr lang="en-US" dirty="0" smtClean="0"/>
              <a:t>Sister chromatids are genetically identical and joined at centromere</a:t>
            </a:r>
          </a:p>
          <a:p>
            <a:r>
              <a:rPr lang="en-US" dirty="0" smtClean="0"/>
              <a:t>Single centrosome replicates, forming 2 centrosomes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sph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7938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sister-chromatids-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3448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3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Prophase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5958"/>
            <a:ext cx="8686800" cy="31233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Individual chromosomes first become visible 	</a:t>
            </a:r>
          </a:p>
          <a:p>
            <a:pPr lvl="1"/>
            <a:r>
              <a:rPr lang="en-US" dirty="0" smtClean="0"/>
              <a:t>homologous chromosomes become closely associated in </a:t>
            </a:r>
            <a:r>
              <a:rPr lang="en-US" dirty="0" err="1" smtClean="0"/>
              <a:t>synapsis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crossing over occurs</a:t>
            </a:r>
          </a:p>
          <a:p>
            <a:r>
              <a:rPr lang="en-US" b="1" i="1" u="sng" dirty="0" smtClean="0"/>
              <a:t>Crossing over</a:t>
            </a:r>
            <a:r>
              <a:rPr lang="en-US" b="1" u="sng" dirty="0" smtClean="0"/>
              <a:t> </a:t>
            </a:r>
            <a:r>
              <a:rPr lang="en-US" dirty="0" smtClean="0"/>
              <a:t>is a complex series of events in which DNA segments are exchanged between </a:t>
            </a:r>
            <a:r>
              <a:rPr lang="en-US" dirty="0" err="1" smtClean="0"/>
              <a:t>nonsister</a:t>
            </a:r>
            <a:r>
              <a:rPr lang="en-US" dirty="0" smtClean="0"/>
              <a:t> or sister </a:t>
            </a:r>
            <a:r>
              <a:rPr lang="en-US" dirty="0" err="1" smtClean="0"/>
              <a:t>chromatids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i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4" r="33918"/>
          <a:stretch/>
        </p:blipFill>
        <p:spPr bwMode="auto">
          <a:xfrm>
            <a:off x="1852863" y="3720127"/>
            <a:ext cx="2069431" cy="313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05" y="3869323"/>
            <a:ext cx="27686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3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Cell Division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 cells come from other living cells.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(and other living things) grow because your cells get bigger and your number of cells gets larger.</a:t>
            </a:r>
          </a:p>
          <a:p>
            <a:pPr lvl="1"/>
            <a:r>
              <a:rPr lang="en-US" dirty="0" smtClean="0"/>
              <a:t>A single cell divides into two cells.  </a:t>
            </a:r>
          </a:p>
          <a:p>
            <a:pPr lvl="1"/>
            <a:r>
              <a:rPr lang="en-US" dirty="0" smtClean="0"/>
              <a:t>Two cells divide into four, etc.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Cells must also divide because old cells die and need new cells to replace them!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Metaphase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homologous chromosomes line up in the center of the cell and are still held together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1" r="16910"/>
          <a:stretch/>
        </p:blipFill>
        <p:spPr bwMode="auto">
          <a:xfrm>
            <a:off x="2454442" y="2376055"/>
            <a:ext cx="430730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3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18"/>
            <a:ext cx="8229600" cy="795382"/>
          </a:xfrm>
        </p:spPr>
        <p:txBody>
          <a:bodyPr/>
          <a:lstStyle/>
          <a:p>
            <a:r>
              <a:rPr lang="en-US" b="1" dirty="0" smtClean="0"/>
              <a:t>Anaphase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Spindle fibers shorten</a:t>
            </a:r>
          </a:p>
          <a:p>
            <a:r>
              <a:rPr lang="en-US" dirty="0" smtClean="0"/>
              <a:t>The homologous chromosomes are separated (the sister </a:t>
            </a:r>
            <a:r>
              <a:rPr lang="en-US" dirty="0" err="1" smtClean="0"/>
              <a:t>chromatids</a:t>
            </a:r>
            <a:r>
              <a:rPr lang="en-US" dirty="0" smtClean="0"/>
              <a:t> are still paired)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92110" y="5181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3200" b="1" i="1" u="sng" dirty="0"/>
              <a:t>Independent assortment</a:t>
            </a:r>
            <a:r>
              <a:rPr lang="en-US" sz="3200" b="1" u="sng" dirty="0"/>
              <a:t> </a:t>
            </a:r>
            <a:r>
              <a:rPr lang="en-US" sz="3200" dirty="0"/>
              <a:t>– random chromosomes move to each pole; some may be maternal and some may be paternal</a:t>
            </a:r>
            <a:endParaRPr lang="en-US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8"/>
          <a:stretch/>
        </p:blipFill>
        <p:spPr bwMode="auto">
          <a:xfrm>
            <a:off x="3080084" y="2133600"/>
            <a:ext cx="4617726" cy="32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2"/>
            <a:ext cx="8229600" cy="910218"/>
          </a:xfrm>
        </p:spPr>
        <p:txBody>
          <a:bodyPr/>
          <a:lstStyle/>
          <a:p>
            <a:r>
              <a:rPr lang="en-US" b="1" dirty="0" err="1" smtClean="0"/>
              <a:t>Telophase</a:t>
            </a:r>
            <a:r>
              <a:rPr lang="en-US" b="1" dirty="0" smtClean="0"/>
              <a:t>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9" y="762000"/>
            <a:ext cx="8229600" cy="2819400"/>
          </a:xfrm>
        </p:spPr>
        <p:txBody>
          <a:bodyPr/>
          <a:lstStyle/>
          <a:p>
            <a:r>
              <a:rPr lang="en-US" dirty="0" smtClean="0"/>
              <a:t>The nuclear membrane reforms around each daughter nucleus</a:t>
            </a:r>
          </a:p>
          <a:p>
            <a:r>
              <a:rPr lang="en-US" dirty="0" smtClean="0"/>
              <a:t>Each new cell now contains two sister </a:t>
            </a:r>
            <a:r>
              <a:rPr lang="en-US" dirty="0" err="1" smtClean="0"/>
              <a:t>chromatids</a:t>
            </a:r>
            <a:r>
              <a:rPr lang="en-US" dirty="0" smtClean="0"/>
              <a:t> that are NOT identical due to crossing over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34" y="3581400"/>
            <a:ext cx="4069682" cy="240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 the end of Meiosis I…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221"/>
            <a:ext cx="8229600" cy="526983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You have made 2 cells</a:t>
            </a:r>
          </a:p>
          <a:p>
            <a:endParaRPr lang="en-US" sz="2600" dirty="0" smtClean="0"/>
          </a:p>
          <a:p>
            <a:r>
              <a:rPr lang="en-US" sz="2600" dirty="0" smtClean="0"/>
              <a:t>Each cell contains a haploid number of chromosomes – 1 copy of each chromosome</a:t>
            </a:r>
          </a:p>
          <a:p>
            <a:pPr marL="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    (for humans, each haploid cell has 23 chromosomes)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No DNA replication occurs between Meiosis I and Meiosis I</a:t>
            </a:r>
            <a:endParaRPr lang="en-US" dirty="0" smtClean="0"/>
          </a:p>
          <a:p>
            <a:r>
              <a:rPr lang="en-US" sz="4200" u="sng" dirty="0" smtClean="0"/>
              <a:t>Meiosis II </a:t>
            </a:r>
            <a:r>
              <a:rPr lang="en-US" dirty="0" smtClean="0"/>
              <a:t>resembles normal, mitotic division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05" y="3320716"/>
            <a:ext cx="3859035" cy="193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Prophase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membrane breaks down again</a:t>
            </a:r>
            <a:endParaRPr lang="en-US" dirty="0"/>
          </a:p>
        </p:txBody>
      </p:sp>
      <p:pic>
        <p:nvPicPr>
          <p:cNvPr id="4" name="Picture 3" descr="meiosis_e.gif"/>
          <p:cNvPicPr>
            <a:picLocks noChangeAspect="1"/>
          </p:cNvPicPr>
          <p:nvPr/>
        </p:nvPicPr>
        <p:blipFill rotWithShape="1">
          <a:blip r:embed="rId2"/>
          <a:srcRect l="22156" t="10076" r="4332"/>
          <a:stretch/>
        </p:blipFill>
        <p:spPr>
          <a:xfrm>
            <a:off x="1371600" y="2737834"/>
            <a:ext cx="6404455" cy="33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Metaphase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chromosomes line up in the middle of the cell.</a:t>
            </a:r>
            <a:endParaRPr lang="en-US" dirty="0"/>
          </a:p>
        </p:txBody>
      </p:sp>
      <p:pic>
        <p:nvPicPr>
          <p:cNvPr id="4" name="Picture 3" descr="meiosis_f.gif"/>
          <p:cNvPicPr>
            <a:picLocks noChangeAspect="1"/>
          </p:cNvPicPr>
          <p:nvPr/>
        </p:nvPicPr>
        <p:blipFill rotWithShape="1">
          <a:blip r:embed="rId2"/>
          <a:srcRect l="19191" t="13381"/>
          <a:stretch/>
        </p:blipFill>
        <p:spPr>
          <a:xfrm>
            <a:off x="1371600" y="3026054"/>
            <a:ext cx="6457752" cy="31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Anaphase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spindle fibers shorten and the sister </a:t>
            </a:r>
            <a:r>
              <a:rPr lang="en-US" dirty="0" err="1" smtClean="0"/>
              <a:t>chromatids</a:t>
            </a:r>
            <a:r>
              <a:rPr lang="en-US" dirty="0" smtClean="0"/>
              <a:t> move to opposite poles.</a:t>
            </a:r>
            <a:endParaRPr lang="en-US" dirty="0"/>
          </a:p>
        </p:txBody>
      </p:sp>
      <p:pic>
        <p:nvPicPr>
          <p:cNvPr id="4" name="Picture 3" descr="meiosis_g.gif"/>
          <p:cNvPicPr>
            <a:picLocks noChangeAspect="1"/>
          </p:cNvPicPr>
          <p:nvPr/>
        </p:nvPicPr>
        <p:blipFill rotWithShape="1">
          <a:blip r:embed="rId2"/>
          <a:srcRect l="27250" t="10908"/>
          <a:stretch/>
        </p:blipFill>
        <p:spPr>
          <a:xfrm>
            <a:off x="1066800" y="2681868"/>
            <a:ext cx="6705600" cy="36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3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Telophase</a:t>
            </a:r>
            <a:r>
              <a:rPr lang="en-US" b="1" dirty="0" smtClean="0"/>
              <a:t>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envelope re-forms around the four sets of daughter chromosomes.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40" y="2982521"/>
            <a:ext cx="6393028" cy="27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7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06"/>
            <a:ext cx="8229600" cy="1143000"/>
          </a:xfrm>
        </p:spPr>
        <p:txBody>
          <a:bodyPr/>
          <a:lstStyle/>
          <a:p>
            <a:r>
              <a:rPr lang="en-US" b="1" dirty="0" smtClean="0"/>
              <a:t>At the end of Meiosis II…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810"/>
            <a:ext cx="8229600" cy="5787190"/>
          </a:xfrm>
        </p:spPr>
        <p:txBody>
          <a:bodyPr>
            <a:normAutofit/>
          </a:bodyPr>
          <a:lstStyle/>
          <a:p>
            <a:r>
              <a:rPr lang="en-US" dirty="0" smtClean="0"/>
              <a:t>At the end of Meiosis II, there are </a:t>
            </a:r>
            <a:r>
              <a:rPr lang="en-US" u="sng" dirty="0" smtClean="0"/>
              <a:t>4 haploid cells</a:t>
            </a:r>
            <a:r>
              <a:rPr lang="en-US" dirty="0" smtClean="0"/>
              <a:t>. (only 1 copy of each chromosome)</a:t>
            </a:r>
            <a:endParaRPr lang="en-US" dirty="0"/>
          </a:p>
          <a:p>
            <a:pPr lvl="1"/>
            <a:r>
              <a:rPr lang="en-US" dirty="0" smtClean="0"/>
              <a:t>(for humans, each haploid cell has 23 chromosomes)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 two of these haploid cells are alike due to crossing over.</a:t>
            </a:r>
          </a:p>
          <a:p>
            <a:pPr lvl="1"/>
            <a:r>
              <a:rPr lang="en-US" dirty="0" smtClean="0"/>
              <a:t>This is why you and your siblings are genetically unique!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81" y="3248527"/>
            <a:ext cx="6109098" cy="153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9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816"/>
            <a:ext cx="8229600" cy="850777"/>
          </a:xfrm>
        </p:spPr>
        <p:txBody>
          <a:bodyPr>
            <a:normAutofit/>
          </a:bodyPr>
          <a:lstStyle/>
          <a:p>
            <a:r>
              <a:rPr lang="en-US" u="sng" dirty="0" smtClean="0"/>
              <a:t>Meiosis Quick Check Questions: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4014"/>
            <a:ext cx="8229600" cy="58682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kinds of cells does mitosis produce?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chromosomes do human haploid cells have?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kinds of cells does meiosis produce?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cells are produced when one cell goes through meiosis?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many times are chromosomes replicated during meiosis?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cells in meiosis get to be </a:t>
            </a:r>
            <a:r>
              <a:rPr lang="en-US" i="1" dirty="0" smtClean="0"/>
              <a:t>different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an organism’s somatic cells have 36 chromosomes, how many chromosomes do their gametes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Cell Cycle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0"/>
            <a:ext cx="1996017" cy="199601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06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Cell cycle</a:t>
            </a:r>
            <a:r>
              <a:rPr lang="en-US" b="1" dirty="0" smtClean="0"/>
              <a:t> – </a:t>
            </a:r>
            <a:r>
              <a:rPr lang="en-US" dirty="0" smtClean="0"/>
              <a:t>regular sequence of growth and division that eukaryotic cells undergo.</a:t>
            </a:r>
          </a:p>
          <a:p>
            <a:pPr lvl="1"/>
            <a:r>
              <a:rPr lang="en-US" dirty="0" smtClean="0"/>
              <a:t>Prokaryotic cells undergo binary fission</a:t>
            </a:r>
          </a:p>
          <a:p>
            <a:endParaRPr lang="en-US" b="1" u="sng" dirty="0" smtClean="0"/>
          </a:p>
          <a:p>
            <a:r>
              <a:rPr lang="en-US" dirty="0" smtClean="0"/>
              <a:t>Divided into three main stages:</a:t>
            </a:r>
          </a:p>
          <a:p>
            <a:pPr lvl="1"/>
            <a:r>
              <a:rPr lang="en-US" b="1" u="sng" dirty="0" smtClean="0"/>
              <a:t>Interphase</a:t>
            </a:r>
            <a:r>
              <a:rPr lang="en-US" dirty="0" smtClean="0"/>
              <a:t> – cell grows into its mature size, makes a copy of its DNA, and prepares for division.</a:t>
            </a:r>
          </a:p>
          <a:p>
            <a:pPr lvl="1"/>
            <a:r>
              <a:rPr lang="en-US" b="1" u="sng" dirty="0" smtClean="0"/>
              <a:t>Mitosis</a:t>
            </a:r>
            <a:r>
              <a:rPr lang="en-US" dirty="0" smtClean="0"/>
              <a:t> – one copy of the DNA is distributed into each of its daughter cells</a:t>
            </a:r>
          </a:p>
          <a:p>
            <a:pPr lvl="1"/>
            <a:r>
              <a:rPr lang="en-US" b="1" u="sng" dirty="0" err="1" smtClean="0"/>
              <a:t>Cytokinesis</a:t>
            </a:r>
            <a:r>
              <a:rPr lang="en-US" dirty="0" smtClean="0"/>
              <a:t> – the cytoplasm divides and organelles are distributed into the two new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Interphase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040"/>
            <a:ext cx="8229600" cy="5516880"/>
          </a:xfrm>
        </p:spPr>
        <p:txBody>
          <a:bodyPr>
            <a:normAutofit/>
          </a:bodyPr>
          <a:lstStyle/>
          <a:p>
            <a:r>
              <a:rPr lang="en-US" dirty="0" smtClean="0"/>
              <a:t>Interphase is made up of 3 separate parts.</a:t>
            </a:r>
          </a:p>
          <a:p>
            <a:pPr lvl="1"/>
            <a:r>
              <a:rPr lang="en-US" dirty="0" smtClean="0"/>
              <a:t>G1</a:t>
            </a:r>
          </a:p>
          <a:p>
            <a:pPr lvl="1"/>
            <a:r>
              <a:rPr lang="en-US" dirty="0" smtClean="0"/>
              <a:t>S </a:t>
            </a:r>
          </a:p>
          <a:p>
            <a:pPr lvl="1"/>
            <a:r>
              <a:rPr lang="en-US" dirty="0" smtClean="0"/>
              <a:t>G2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Interphase is the stage that the cell is in for most of its life!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59" y="1584959"/>
            <a:ext cx="4689232" cy="329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Sister </a:t>
            </a:r>
            <a:r>
              <a:rPr lang="en-US" b="1" u="sng" dirty="0" err="1" smtClean="0"/>
              <a:t>Chromatids</a:t>
            </a:r>
            <a:r>
              <a:rPr lang="en-US" b="1" u="sng" dirty="0" smtClean="0"/>
              <a:t> &amp; Chromosomes</a:t>
            </a:r>
            <a:endParaRPr lang="en-US" b="1" u="sng" dirty="0"/>
          </a:p>
        </p:txBody>
      </p:sp>
      <p:pic>
        <p:nvPicPr>
          <p:cNvPr id="4" name="Content Placeholder 3" descr="sphase.JPG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06751" r="-106751"/>
          <a:stretch>
            <a:fillRect/>
          </a:stretch>
        </p:blipFill>
        <p:spPr>
          <a:xfrm>
            <a:off x="533400" y="3352800"/>
            <a:ext cx="6099311" cy="3354386"/>
          </a:xfrm>
        </p:spPr>
      </p:pic>
      <p:grpSp>
        <p:nvGrpSpPr>
          <p:cNvPr id="9" name="Group 8"/>
          <p:cNvGrpSpPr/>
          <p:nvPr/>
        </p:nvGrpSpPr>
        <p:grpSpPr>
          <a:xfrm>
            <a:off x="3893845" y="3356728"/>
            <a:ext cx="3337705" cy="1901872"/>
            <a:chOff x="4419600" y="1658034"/>
            <a:chExt cx="4724400" cy="2493497"/>
          </a:xfrm>
        </p:grpSpPr>
        <p:sp>
          <p:nvSpPr>
            <p:cNvPr id="5" name="TextBox 4"/>
            <p:cNvSpPr txBox="1"/>
            <p:nvPr/>
          </p:nvSpPr>
          <p:spPr>
            <a:xfrm>
              <a:off x="5858200" y="1658034"/>
              <a:ext cx="32858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 Copy of chromosome from mom</a:t>
              </a:r>
            </a:p>
            <a:p>
              <a:r>
                <a:rPr lang="en-US" dirty="0">
                  <a:solidFill>
                    <a:prstClr val="black"/>
                  </a:solidFill>
                </a:rPr>
                <a:t>o</a:t>
              </a:r>
              <a:r>
                <a:rPr lang="en-US" dirty="0" smtClean="0">
                  <a:solidFill>
                    <a:prstClr val="black"/>
                  </a:solidFill>
                </a:rPr>
                <a:t>r dad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8200" y="3505200"/>
              <a:ext cx="32752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Chromosome made in S phase of </a:t>
              </a:r>
            </a:p>
            <a:p>
              <a:r>
                <a:rPr lang="en-US" dirty="0" err="1" smtClean="0">
                  <a:solidFill>
                    <a:prstClr val="black"/>
                  </a:solidFill>
                </a:rPr>
                <a:t>Interphase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Left Arrow 6"/>
            <p:cNvSpPr/>
            <p:nvPr/>
          </p:nvSpPr>
          <p:spPr>
            <a:xfrm>
              <a:off x="4419600" y="1981200"/>
              <a:ext cx="1438600" cy="323165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Left Arrow 7"/>
            <p:cNvSpPr/>
            <p:nvPr/>
          </p:nvSpPr>
          <p:spPr>
            <a:xfrm>
              <a:off x="4648200" y="3886199"/>
              <a:ext cx="1210000" cy="26533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1769" y="137159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Human somatic cells (any cell other than a gamete) have </a:t>
            </a:r>
            <a:r>
              <a:rPr lang="en-US" sz="2400" b="1" u="sng" dirty="0" smtClean="0">
                <a:solidFill>
                  <a:prstClr val="black"/>
                </a:solidFill>
              </a:rPr>
              <a:t>23 pairs </a:t>
            </a:r>
            <a:r>
              <a:rPr lang="en-US" sz="2400" dirty="0" smtClean="0">
                <a:solidFill>
                  <a:prstClr val="black"/>
                </a:solidFill>
              </a:rPr>
              <a:t>of chromosomes. – one from mom and one from dad.  These are called </a:t>
            </a:r>
            <a:r>
              <a:rPr lang="en-US" sz="2400" b="1" u="sng" dirty="0" smtClean="0">
                <a:solidFill>
                  <a:prstClr val="black"/>
                </a:solidFill>
              </a:rPr>
              <a:t>homologous chromosomes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852055"/>
            <a:ext cx="8229600" cy="4525963"/>
          </a:xfrm>
        </p:spPr>
        <p:txBody>
          <a:bodyPr/>
          <a:lstStyle/>
          <a:p>
            <a:r>
              <a:rPr lang="en-US" u="sng" dirty="0" smtClean="0"/>
              <a:t>The cell’s </a:t>
            </a:r>
            <a:r>
              <a:rPr lang="en-US" b="1" i="1" u="sng" dirty="0" smtClean="0"/>
              <a:t>chromatin</a:t>
            </a:r>
            <a:r>
              <a:rPr lang="en-US" i="1" u="sng" dirty="0" smtClean="0"/>
              <a:t> </a:t>
            </a:r>
            <a:r>
              <a:rPr lang="en-US" u="sng" dirty="0" smtClean="0"/>
              <a:t>condenses into </a:t>
            </a:r>
            <a:r>
              <a:rPr lang="en-US" b="1" i="1" u="sng" dirty="0" smtClean="0"/>
              <a:t>chromosomes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The chromosomes look like an “X”</a:t>
            </a:r>
          </a:p>
          <a:p>
            <a:pPr lvl="1"/>
            <a:r>
              <a:rPr lang="en-US" dirty="0" smtClean="0"/>
              <a:t>Each chromosome is made up of two identical  </a:t>
            </a:r>
            <a:r>
              <a:rPr lang="en-US" i="1" dirty="0" smtClean="0"/>
              <a:t>sister </a:t>
            </a:r>
            <a:r>
              <a:rPr lang="en-US" b="1" i="1" dirty="0" err="1" smtClean="0"/>
              <a:t>chromatids</a:t>
            </a:r>
            <a:r>
              <a:rPr lang="en-US" dirty="0" smtClean="0"/>
              <a:t> attached by a</a:t>
            </a:r>
            <a:r>
              <a:rPr lang="en-US" b="1" dirty="0" smtClean="0"/>
              <a:t> </a:t>
            </a:r>
            <a:r>
              <a:rPr lang="en-US" b="1" i="1" dirty="0" err="1" smtClean="0"/>
              <a:t>centromere</a:t>
            </a:r>
            <a:endParaRPr lang="en-US" b="1" dirty="0" smtClean="0"/>
          </a:p>
          <a:p>
            <a:pPr lvl="1"/>
            <a:r>
              <a:rPr lang="en-US" dirty="0" smtClean="0"/>
              <a:t>This is “created” in S phase of </a:t>
            </a:r>
            <a:r>
              <a:rPr lang="en-US" dirty="0" err="1" smtClean="0"/>
              <a:t>interphase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51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Chromosome Structure</a:t>
            </a:r>
            <a:endParaRPr lang="en-US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3" t="35168" r="25056" b="14832"/>
          <a:stretch/>
        </p:blipFill>
        <p:spPr bwMode="auto">
          <a:xfrm>
            <a:off x="304800" y="1600200"/>
            <a:ext cx="8612771" cy="488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7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1481</Words>
  <Application>Microsoft Office PowerPoint</Application>
  <PresentationFormat>On-screen Show (4:3)</PresentationFormat>
  <Paragraphs>229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MS PGothic</vt:lpstr>
      <vt:lpstr>MS PGothic</vt:lpstr>
      <vt:lpstr>Arial</vt:lpstr>
      <vt:lpstr>Calibri</vt:lpstr>
      <vt:lpstr>Tahoma</vt:lpstr>
      <vt:lpstr>Wingdings</vt:lpstr>
      <vt:lpstr>Office Theme</vt:lpstr>
      <vt:lpstr>1_Office Theme</vt:lpstr>
      <vt:lpstr>Blends</vt:lpstr>
      <vt:lpstr>Introduction to Cell Division</vt:lpstr>
      <vt:lpstr>Remember – All Living Things are Made of Cells</vt:lpstr>
      <vt:lpstr>Why Are Cells Small?</vt:lpstr>
      <vt:lpstr>Cell Division</vt:lpstr>
      <vt:lpstr>The Cell Cycle</vt:lpstr>
      <vt:lpstr>Interphase</vt:lpstr>
      <vt:lpstr>Sister Chromatids &amp; Chromosomes</vt:lpstr>
      <vt:lpstr>PowerPoint Presentation</vt:lpstr>
      <vt:lpstr>Chromosome Structure</vt:lpstr>
      <vt:lpstr>G1 – Growth Phase</vt:lpstr>
      <vt:lpstr>S – DNA Copying</vt:lpstr>
      <vt:lpstr>G2 – Preparation </vt:lpstr>
      <vt:lpstr>Learning Checkpoint</vt:lpstr>
      <vt:lpstr>Mitosis and Cytokinesis</vt:lpstr>
      <vt:lpstr>Mitosis</vt:lpstr>
      <vt:lpstr>Where Do I Find DNA?</vt:lpstr>
      <vt:lpstr>The Four Stages of Mitosis</vt:lpstr>
      <vt:lpstr>Prophase</vt:lpstr>
      <vt:lpstr>Metaphase</vt:lpstr>
      <vt:lpstr>Anaphase</vt:lpstr>
      <vt:lpstr>Telophase</vt:lpstr>
      <vt:lpstr>Cytokinesis</vt:lpstr>
      <vt:lpstr>Cytokinesis</vt:lpstr>
      <vt:lpstr>Real-Life Cells Dividing!</vt:lpstr>
      <vt:lpstr>Mitosis Learning Checkpoint</vt:lpstr>
      <vt:lpstr>Meiosis</vt:lpstr>
      <vt:lpstr>Meiosis  - the process of cell division that produces haploid gametes (half the number of chromosomes: humans: 23) </vt:lpstr>
      <vt:lpstr>Discovery of Meiosis</vt:lpstr>
      <vt:lpstr>Fertilization</vt:lpstr>
      <vt:lpstr>Reduction Division</vt:lpstr>
      <vt:lpstr>The Sexual Life Cycle</vt:lpstr>
      <vt:lpstr>Unique Features of Meiosis</vt:lpstr>
      <vt:lpstr>Unique Features of Meiosis</vt:lpstr>
      <vt:lpstr>Synapsis and Crossing Over</vt:lpstr>
      <vt:lpstr>Unique Features of Meiosis</vt:lpstr>
      <vt:lpstr>Reduction Division</vt:lpstr>
      <vt:lpstr>Meiosis I</vt:lpstr>
      <vt:lpstr>PowerPoint Presentation</vt:lpstr>
      <vt:lpstr>Prophase I</vt:lpstr>
      <vt:lpstr>Metaphase I</vt:lpstr>
      <vt:lpstr>Anaphase I</vt:lpstr>
      <vt:lpstr>Telophase I</vt:lpstr>
      <vt:lpstr>At the end of Meiosis I…</vt:lpstr>
      <vt:lpstr>Prophase II</vt:lpstr>
      <vt:lpstr>Metaphase II</vt:lpstr>
      <vt:lpstr>Anaphase II</vt:lpstr>
      <vt:lpstr>Telophase II</vt:lpstr>
      <vt:lpstr>At the end of Meiosis II…</vt:lpstr>
      <vt:lpstr>Meiosis Quick Check Questions: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Cell Division</dc:title>
  <dc:creator>Gatesman, Allison</dc:creator>
  <cp:lastModifiedBy>tech</cp:lastModifiedBy>
  <cp:revision>43</cp:revision>
  <dcterms:created xsi:type="dcterms:W3CDTF">2012-02-25T18:10:04Z</dcterms:created>
  <dcterms:modified xsi:type="dcterms:W3CDTF">2019-06-04T20:41:18Z</dcterms:modified>
</cp:coreProperties>
</file>