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9" r:id="rId6"/>
    <p:sldId id="272" r:id="rId7"/>
    <p:sldId id="270" r:id="rId8"/>
    <p:sldId id="298" r:id="rId9"/>
    <p:sldId id="281" r:id="rId10"/>
    <p:sldId id="283" r:id="rId11"/>
    <p:sldId id="299" r:id="rId12"/>
    <p:sldId id="282" r:id="rId13"/>
    <p:sldId id="284" r:id="rId14"/>
    <p:sldId id="285" r:id="rId15"/>
    <p:sldId id="277" r:id="rId16"/>
    <p:sldId id="278" r:id="rId17"/>
    <p:sldId id="279" r:id="rId18"/>
    <p:sldId id="286" r:id="rId19"/>
    <p:sldId id="280" r:id="rId20"/>
    <p:sldId id="288" r:id="rId21"/>
    <p:sldId id="291" r:id="rId22"/>
    <p:sldId id="287" r:id="rId23"/>
    <p:sldId id="300" r:id="rId24"/>
    <p:sldId id="297" r:id="rId25"/>
    <p:sldId id="289" r:id="rId26"/>
    <p:sldId id="294" r:id="rId27"/>
    <p:sldId id="295" r:id="rId28"/>
    <p:sldId id="296" r:id="rId29"/>
    <p:sldId id="290" r:id="rId30"/>
    <p:sldId id="292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F1C219-4BCF-4FD8-BAEA-0B09C5A8903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docid=zVrnlV224rmUwM&amp;tbnid=uBdOZiXQJoj0KM:&amp;ved=0CAUQjRw&amp;url=http://www.cienciasmc.es/web/biografias/intro_biografias_u4.html&amp;ei=gaXuUsXNA461qQGQrIGYDw&amp;bvm=bv.60444564,d.aWc&amp;psig=AFQjCNHv2tgRWO-XU3JNGC8TO5vOeBdtXA&amp;ust=13914580106091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frm=1&amp;source=images&amp;cd=&amp;cad=rja&amp;docid=yjK0B2igwzjUrM&amp;tbnid=uF7R8OQTdq76EM:&amp;ved=0CAUQjRw&amp;url=http://www.biography.com/people/louis-pasteur-9434402&amp;ei=faLuUo6PN4ilqwGijYCQDw&amp;bvm=bv.60444564,d.aWc&amp;psig=AFQjCNH99eKiSoevdRe8CoUUcfhz9EXO3w&amp;ust=13914572572601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PE1A-Qp4tOnDJM&amp;tbnid=U6MdHJn-ITn3eM:&amp;ved=0CAUQjRw&amp;url=http://bugs.bio.usyd.edu.au/learning/resources/Entomology/importance/imagePages/flies.html&amp;ei=Yp_uUsjrLcLIrgHAiIGIDw&amp;bvm=bv.60444564,d.aWc&amp;psig=AFQjCNHzP11jEOdncmqbKDM2M5gY0Y4TRQ&amp;ust=139145644313497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Redi’s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928813"/>
            <a:ext cx="810405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 err="1" smtClean="0"/>
              <a:t>Redi</a:t>
            </a:r>
            <a:r>
              <a:rPr lang="en-US" dirty="0" smtClean="0"/>
              <a:t> helped defeat the theory of spontaneous generation for flies the theory still lingered for microorganisms. </a:t>
            </a:r>
          </a:p>
          <a:p>
            <a:endParaRPr lang="en-US" dirty="0" smtClean="0"/>
          </a:p>
          <a:p>
            <a:r>
              <a:rPr lang="en-US" dirty="0" smtClean="0"/>
              <a:t>Scientist John Needham(1713-1781) noticed that meat broth smelled putrid when left unsealed.  He boiled the broth to kill any microbes (microorganisms) but after a couple weeks the microbes came back.</a:t>
            </a:r>
          </a:p>
          <a:p>
            <a:endParaRPr lang="en-US" dirty="0"/>
          </a:p>
        </p:txBody>
      </p:sp>
      <p:pic>
        <p:nvPicPr>
          <p:cNvPr id="3074" name="Picture 2" descr="http://www.cienciasmc.es/web/biografias/images/john_turberv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8664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</a:t>
            </a:r>
            <a:r>
              <a:rPr lang="en-US" dirty="0" err="1" smtClean="0"/>
              <a:t>Redi’s</a:t>
            </a:r>
            <a:r>
              <a:rPr lang="en-US" dirty="0" smtClean="0"/>
              <a:t> experiment and Needham’s observations, many people still believed in spontaneous generation until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Louis Pasteur</a:t>
            </a:r>
            <a:r>
              <a:rPr lang="en-US" dirty="0" smtClean="0"/>
              <a:t>, a French chemist, did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controlled</a:t>
            </a:r>
            <a:r>
              <a:rPr lang="en-US" dirty="0" smtClean="0"/>
              <a:t> experiment that confirmed that bacteria and other single-celled organisms are carried in the air on dust particles and water vapour.</a:t>
            </a:r>
          </a:p>
          <a:p>
            <a:r>
              <a:rPr lang="en-US" dirty="0" smtClean="0"/>
              <a:t>After Pasteur’s famous experiment the theory of spontaneous generation was finally abandoned.  We learned that micro-organisms come from other micro-organisms.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EAgMFBgcBAAj/xAA6EAACAQMCBAUBBgQGAgMAAAABAgMABBEFIQYSMUETIlFhcZEHFDJCgaEjUsHRFZKx4fDxYnIkMzX/xAAYAQADAQEAAAAAAAAAAAAAAAABAgMABP/EAB4RAQEAAwEBAQEBAQAAAAAAAAABAhEhMRIDQVET/9oADAMBAAIRAxEAPwDWmpBNLfrSDXLV3M16u4r3SgLwpWCa8Biq7xnxfZ8L2o51E97KP4NuD19yewosmrqeG2TxLmaOFB+aRgo/eqxqH2g8OWPOou3unQ4KW6c377D96ynWOIdR12WSfUJpG5jhI0J5I/helRkCqZVTl5snHmBH9qlcjaX2+491zVWcaLFDZWo255RzN+rdBTdpe8QupebUbiTPm5o5Nv8Aam+G9Fa6lVX6YwY3ZgV+NgD9a0ax0O1ChIrfkPLgsox29uv60ncvDcimRyamsy+Hrd6vO+E8RgVUnoGBGQfqKuWhXt3Ong3uGkXI51GM47fNPvwXp08WJ085GCUYjHT0+BQOrcN39na3M+kXri4K7BhncDt77UfjPHtL9Y1NyAD2odwc9cVSdB1TWLYMb+eWXBPPHMoB264q32N7FfwCaLIxs6n8p9KP1LR1o8F33pLAYpR69a42MVmCTDmJxQ7oaMkG5xTD77UlENyjFNPFnzHpROADgim5Ttiho0WxutcA3rprwrrQdK1zAru9exWYDquqWWj2bXeoTrDCCFydyT6Ad6wDiXVn13XrnUZjjxD/AA0/lQbKPp/rV5+2Nbx5rbyt9zjTJIzgOSRWc2kIkmjifPmI5sdcVHK9NIK0zTbzVZgluW/1FaFoX2az+SS4vfDPXyLv9c0Zwzb2mmxRonLk43x3q+WE6Oq779KXDWV6bLgfTuHLOzjUZZyO7GpuNVReVQAPSmww7GlK2TXVjjjj4jbb6cNIbcctdJpNPaXSqa5pSW00s0KAxzeZ07ZHce9QukXK2Wrm26RzqeVv5yOn6jf9qu+rW4ubRkYke69RWba9a3CtHMnN40DBvJ+Rxncex6/tXF+mPzlx0YXcXVlP61zBpGl3P37T4LgqFd0HMo7N3FEFaLBHOKb5fOcHPxREiZFMhCMg0uhhmQUJM2ARn9qOkQBTjrUfPj9aWmi6GvClHFcxXY53QOtKVdq4o604orRqpf2naWLzQ2uiX5bPMgVTszHYZH61jelI/wB7D46d6+heKrb73w5qEA5cmBscxwNt96+f7Ust0iRHYD61D9Zqnx6tFhds8ihmG2Aav2hSs8UY8TOds1nejKJZXJDjBGCP1/2rRdHtRDCHikA2yFY757io4eqXxZ4EYL5jt60+ABQdrO3IFOM/NOC6D7dds12yzTnsuxQrh2oW41K2tYy9xPGijrzNim4dVtLlykEqyMNzy74o/eLaoqTzKR6iqo9l9+sprZpvBuIyU5gd8b4znt0qz82+3eqzxckts0F/bthQyrcKPzLn/upfr2bPh/hnh64cTTWckTKxQTEnpvsduvUGpzA9ajNNhgF3JIjljGnKCPRsHH7Z/WpIDApMfD5em3FMOBjftRbNtTEvKw2GD3rUIClYAb9KDIG5I7ZoqWPzGhJVIqdUXKuGvZrmfautzlrTimmlalqfajApN5Cl1aTQTf8A1yRsh37EV852/wD+kqk45dlxW+8Vs68M6mYjhhavgj4rBbXDPbSE+ckZAHt1qH7+nwGRag1kP4LcmNycZK05/il3qeY11OZXG6oF22BPUD0B+lCSae9wxlAPh5ycDOB71bOF9KgkEaXNjbMisGDldjjofxYOPioRRXtP4l1rTLhDHqDTRq2Gjk3rXdD8fVNCgnkk5JiMiQAEb/r0qn8Xadp1wPFgihW6kfnklTq2B61buAI1i4cghVQMA1X8+5aLlybZtxdFfW+sypcI9wxcCFmVguPXG2d9vSpbhLV9UiSW3i05OeEcxjRCCRsSQ3QnfpkfNaDrsLSQIyW6yIn4gFBcDrkfShdO+5EZiuyxPVWc9fjNb41k0y3DOkapPeDmntpLZslXjf8AKQevwae19fG08xFC4chQPU1JMgwWIGcdcUO5Z8CMAsN1HqRuBT2c1QQfDtgdLM1vcXPPdlRK8YGyIxIG/c+U1Mg5qH0u6utUSy1GaJbedY5ILmEb7gjAz7EH6mpVTSzg+lPttTB2NOuaZbNasZlwelByj0G/rRpHWh5QT3qdOs4rhpINK3IrqRJBxTgamzXga2wp2WFLqCW3lGY5UKMPYjFYEtkbfU5bOceeBZIUOcecHr+371vsbb1kPF6+BxbcAwrG4uRIqn84bGCPXP8Aepft5KbBGaLrH3GcOUVlOxQ75FWm3s9Mvh48Szwr18NHYLVIvIGg1CZMYw+Rj33/AK1MaReyCBwzYZc7elc6sEarMj6klvAqJBGo/EcYXPX9d60zhl7f7lGtuFRMcoAO1YheWWq6zcTT2cLyK7ci+gAzj9hmp7hKHiiwkgtmtX8Fnzhj9fiqYX5uy3vGyzypbp4sn4FIzjtTUsMGTLHHGHP51UZNV/QtGuP8QuNRu9XnvILpMR2zjCL+lTEIe3P3dvMvVGznb0ro+t/xPWiGkfmKnekxAKDJuGHanmTcn1615iy27lFywBwM43pdCHliEcDkADmbmyoxuaZU05JcmeEc0TR+qtjI+lNoKSmhRrzABffFdbYU2zEjehWMs3NmhXO+KfdsZxQbnLikp1qpQrleFdSLhpI60o0nvWY6lJ1G1hubGbxIUklETBHZAxGQeleWn1YcpB3Bo/wtYlqUyzavFLyHmmhXnONgx/6oO0ime9Njskbk874zyqBkkCi+KYJbPW50DcqI/OgAB2PTFRcd80UstwjHxFt8ocZ852Ari0vtfdB1OxhhS0il8NLUN4hffbpsPXmZQas9rrlgiKXmjGGA3cYGOp+N96wS1W7vLqIXEjp5yy57FmyT9cVrnC/DtrBat4jyMVw4CsQCCoOP6/rVMbZ4FkqTv9YtLA2zROoDz+FyhsjJ3P8A3Uw8onjWSIggHoKguIuGLd7MrFzl4/MG5tztt7ZqL4Sk1mznazv4nMYdWBcYI7YG3yf0o7yl1Q5ri5FzyZI613nH3Hm/CSO9A3kwik5VHmLY2OQN/wDeuazc2+m6U9xeMyRRsAzgFsZO3T3pthp0nPSuoBnzVBwcT6HOf4erWvw0nL/rR63UUqhoZUkHqjgj9qTZhzN+1DvJtTJuMA0K9xk8vrmhchkPyOO5po0I8hz1/eu+JkHfcUuzLqaTmuk0iuq1ArNILV4mmJ5o4InlmkWONAWZmOABQ2OhKtUNxFxnovDiEahchpyMrbQ+aRv07D3NZpxj9qE9w0lnw4xhg6G86O//AKjsPfrWaNKzMzu7u7HLMzZJPuT1rS0Ku+p8WDXNSuLiO0eBZBiOJpeflHrnHX2oPSP4upc9xHiGNOYgkebcYG9VRZSpyDg9qPg1R+QpIAxI3Ync1O4GmTWrXhqzu5ILwqFhVFaME+Zmc4yT6D+gq46eBFIsMoUNEFiO+w2/rt84FZPwpxc8eLWfkkduVI8jIXB5sE+x6VatG4ri5Ha9UkhuZyDkkqT0/U0sur0/s40dG8VeZgMMAQPT2rkyoq85xkVG2mrwXcMUkRwJVDoO+D/3SNW1aG0tee4H8MHzk4AUepJqtzmkpjduW8QjjNzdOqsGZ3+Ko32paldRQ6TZyExremWaWMH8q8oQH65+firPw3dycQXM11sNLhflRD5vFk+fQHb3PxWe/ahrVrqvE89pHID/AIdByI4Oxk5xzr/lJ/y0muG/qpXMBj5mC8yA79iKDinmhJa1nljYfyOQalPFHiFSc5A6jagNSsuQ+LB3/KO1LiNH2fGWu2jAPdmdR2mXmz+vWpux+0YlwL/Txy9OaGQ5+hqiiQdH/F0rhTO6nNPcZQ+q1+w4m0fUHURXapIx2jl8pNS2V6jBzvkVhsO7ch2J9aJF5douI7u4Tw+gErYH70n/ADN9vp/NJLUgHAqu8X8XWXDdqecia+cfwbZTuT6t6LVdkTOp6lY6XbG51C6it4v5nbr8eprGPtB48Ovg6fpgePTQcuzjDTkHbI7L7VW9b1W91u9e+1KcyTNsOwQeijsKjCPStK1Nk0inKScU0KQa8DXjXGO1EpcE8tvKJYJGSRdwV7VYG4tma0RGs7Z5xs8pUgEfA71XkGdqXFJ92uEl5AwjbJU9G9jQuMy9gy2Lzw5xlqKC5URQr4Vu7BhnY5GO/TOKsV/qlxxZptrpNtIz3FyykTBRhI9w4fJ7D0/rVc0zXeF5uZzazWVw6GOWJ8GORD1wex+lC6THoNheOZ7tbm1nI8Jix5oyOokXp32PTrUbNK74vev63NpGix6DwZErRWyCKa9LD9eQ5GW6kt0Huaya9iaDURJcJGkZbfBzzdiepJJ3OfWrIup8MFprC9ie4gORBKu4jB7Yz2PQ/FUpgoLBSCFbb4/4BT420uXEo+qQc/l8STl6bAA1IWtxb3UCmFuh3VvxKfcelVoI7nCKT8VLafai2V5Z2VZm2A5h5VrZY46aW7N31tu7xrhQfMD1U0FGSrebrmpxgrMskbKT0ZQaBu7MKTIgyD9VpZlzVawOdsZXBzkGl3AB5XGem/vXYuVv4bVyRWjBXBbbIFFm+8a8Tw8M6dzAh76ZSLeL3/mPsKwe7uJru5kuLuV5ppW5ndurH3ou9vrvUryS8vp3lnkPmZznA9AOwpkxrjIINC0QjKcY7UgqcUS48wWkYyeg9NqOwCFcdaQwxRUyHbBG4z60Oy4600CkAZr3h7nmIGemaXGM0l0YDIznNHZdFQNFHJ/GjMsRBBCNyn5BwalreDhs2vjz6hfh1bH3QWY5z8OG5f12+KhAM+Yg5Hei7G1M8uCu3cgZxRtmhiRR9KwDZ6TI3MfLJfXPl/yrgH61eOFeALHiQCe71O0EKAf/ABLKDwmQ9875I98mqdcwBoQmAOToB2oexvruxlWa3nkimiOVkRsEVP7Npr2ofZBoM1sVspbi3ud8StJzLn3Xp9Kx/UNHk0vVbvTb3l8aF+TmX8PzWscJfahbzIttxIyQOAAt4B5G/wDYflPv0+KzfVrz/GNf1LUSQRPcyPHj+QHC/sBRyvNwNI6K3WLmAGVYY37029hAScKqE7+1GsMsw2yOgFM3JAjJIBIOcDPSklptGra3WOTKchPTIos848oOT60XrOnadbfdrnR74XMMuQyZBK4HUkE9/j42oKJvOw6DHTrQuxgWa0cIJYx5fT0pSDxFxJ1Hp3oxZTGTsGHsaZkiUsXg+Sn9q220jY7goQD096PjUTZlRQPao5kBBrsTtA2+QPT1p7iXYm4BjOVOcb/IrickkfMrebvRUUIuYiYup7etR8B8G5ZMbE9+1CMdZPLmmZMFTRRGAR1xQcwK9KMam4d9qKjHN5SP2oWHIfFEMeQbUaEOMsYGE3YkAKdt6mbSFLaPkzzsd2x3P9tqrE7lvxb07a6hcweVZMp6N/ehcLYMykqzcqsOZ84I5Vwccx/tUfMiliNgaat9ViIw6kfNOyyROCYyAeu5pPmw1sviOvUK4TOA3apC0gIiXlIBx8VHl1luuUsTjv71KRycqBcZA70cuTQQpFI5c/ixvnvSZYA58zb5xnFPYwyrzAnO+O3/ADIoW8nZW8OJst3/APGl6amJW8HMUQBY/T5p+DEcLc279cmgOTB6knuacDsowPTFOUYWGQB3rhQ8pZSQR+9B+Mc4NLa622ANDTbf/9k="/>
          <p:cNvSpPr>
            <a:spLocks noChangeAspect="1" noChangeArrowheads="1"/>
          </p:cNvSpPr>
          <p:nvPr/>
        </p:nvSpPr>
        <p:spPr bwMode="auto">
          <a:xfrm>
            <a:off x="63500" y="-9937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EAgMFBgcBAAj/xAA6EAACAQMCBAUBBgQGAgMAAAABAgMABBEFIQYSMUETIlFhcZEHFDJCgaEjUsHRFZKx4fDxYnIkMzX/xAAYAQADAQEAAAAAAAAAAAAAAAABAgMABP/EAB4RAQEAAwEBAQEBAQAAAAAAAAABAhEhMRIDQVET/9oADAMBAAIRAxEAPwDWmpBNLfrSDXLV3M16u4r3SgLwpWCa8Biq7xnxfZ8L2o51E97KP4NuD19yewosmrqeG2TxLmaOFB+aRgo/eqxqH2g8OWPOou3unQ4KW6c377D96ynWOIdR12WSfUJpG5jhI0J5I/helRkCqZVTl5snHmBH9qlcjaX2+491zVWcaLFDZWo255RzN+rdBTdpe8QupebUbiTPm5o5Nv8Aam+G9Fa6lVX6YwY3ZgV+NgD9a0ax0O1ChIrfkPLgsox29uv60ncvDcimRyamsy+Hrd6vO+E8RgVUnoGBGQfqKuWhXt3Ong3uGkXI51GM47fNPvwXp08WJ085GCUYjHT0+BQOrcN39na3M+kXri4K7BhncDt77UfjPHtL9Y1NyAD2odwc9cVSdB1TWLYMb+eWXBPPHMoB264q32N7FfwCaLIxs6n8p9KP1LR1o8F33pLAYpR69a42MVmCTDmJxQ7oaMkG5xTD77UlENyjFNPFnzHpROADgim5Ttiho0WxutcA3rprwrrQdK1zAru9exWYDquqWWj2bXeoTrDCCFydyT6Ad6wDiXVn13XrnUZjjxD/AA0/lQbKPp/rV5+2Nbx5rbyt9zjTJIzgOSRWc2kIkmjifPmI5sdcVHK9NIK0zTbzVZgluW/1FaFoX2az+SS4vfDPXyLv9c0Zwzb2mmxRonLk43x3q+WE6Oq779KXDWV6bLgfTuHLOzjUZZyO7GpuNVReVQAPSmww7GlK2TXVjjjj4jbb6cNIbcctdJpNPaXSqa5pSW00s0KAxzeZ07ZHce9QukXK2Wrm26RzqeVv5yOn6jf9qu+rW4ubRkYke69RWba9a3CtHMnN40DBvJ+Rxncex6/tXF+mPzlx0YXcXVlP61zBpGl3P37T4LgqFd0HMo7N3FEFaLBHOKb5fOcHPxREiZFMhCMg0uhhmQUJM2ARn9qOkQBTjrUfPj9aWmi6GvClHFcxXY53QOtKVdq4o604orRqpf2naWLzQ2uiX5bPMgVTszHYZH61jelI/wB7D46d6+heKrb73w5qEA5cmBscxwNt96+f7Ust0iRHYD61D9Zqnx6tFhds8ihmG2Aav2hSs8UY8TOds1nejKJZXJDjBGCP1/2rRdHtRDCHikA2yFY757io4eqXxZ4EYL5jt60+ABQdrO3IFOM/NOC6D7dds12yzTnsuxQrh2oW41K2tYy9xPGijrzNim4dVtLlykEqyMNzy74o/eLaoqTzKR6iqo9l9+sprZpvBuIyU5gd8b4znt0qz82+3eqzxckts0F/bthQyrcKPzLn/upfr2bPh/hnh64cTTWckTKxQTEnpvsduvUGpzA9ajNNhgF3JIjljGnKCPRsHH7Z/WpIDApMfD5em3FMOBjftRbNtTEvKw2GD3rUIClYAb9KDIG5I7ZoqWPzGhJVIqdUXKuGvZrmfautzlrTimmlalqfajApN5Cl1aTQTf8A1yRsh37EV852/wD+kqk45dlxW+8Vs68M6mYjhhavgj4rBbXDPbSE+ckZAHt1qH7+nwGRag1kP4LcmNycZK05/il3qeY11OZXG6oF22BPUD0B+lCSae9wxlAPh5ycDOB71bOF9KgkEaXNjbMisGDldjjofxYOPioRRXtP4l1rTLhDHqDTRq2Gjk3rXdD8fVNCgnkk5JiMiQAEb/r0qn8Xadp1wPFgihW6kfnklTq2B61buAI1i4cghVQMA1X8+5aLlybZtxdFfW+sypcI9wxcCFmVguPXG2d9vSpbhLV9UiSW3i05OeEcxjRCCRsSQ3QnfpkfNaDrsLSQIyW6yIn4gFBcDrkfShdO+5EZiuyxPVWc9fjNb41k0y3DOkapPeDmntpLZslXjf8AKQevwae19fG08xFC4chQPU1JMgwWIGcdcUO5Z8CMAsN1HqRuBT2c1QQfDtgdLM1vcXPPdlRK8YGyIxIG/c+U1Mg5qH0u6utUSy1GaJbedY5ILmEb7gjAz7EH6mpVTSzg+lPttTB2NOuaZbNasZlwelByj0G/rRpHWh5QT3qdOs4rhpINK3IrqRJBxTgamzXga2wp2WFLqCW3lGY5UKMPYjFYEtkbfU5bOceeBZIUOcecHr+371vsbb1kPF6+BxbcAwrG4uRIqn84bGCPXP8Aepft5KbBGaLrH3GcOUVlOxQ75FWm3s9Mvh48Szwr18NHYLVIvIGg1CZMYw+Rj33/AK1MaReyCBwzYZc7elc6sEarMj6klvAqJBGo/EcYXPX9d60zhl7f7lGtuFRMcoAO1YheWWq6zcTT2cLyK7ci+gAzj9hmp7hKHiiwkgtmtX8Fnzhj9fiqYX5uy3vGyzypbp4sn4FIzjtTUsMGTLHHGHP51UZNV/QtGuP8QuNRu9XnvILpMR2zjCL+lTEIe3P3dvMvVGznb0ro+t/xPWiGkfmKnekxAKDJuGHanmTcn1615iy27lFywBwM43pdCHliEcDkADmbmyoxuaZU05JcmeEc0TR+qtjI+lNoKSmhRrzABffFdbYU2zEjehWMs3NmhXO+KfdsZxQbnLikp1qpQrleFdSLhpI60o0nvWY6lJ1G1hubGbxIUklETBHZAxGQeleWn1YcpB3Bo/wtYlqUyzavFLyHmmhXnONgx/6oO0ime9Njskbk874zyqBkkCi+KYJbPW50DcqI/OgAB2PTFRcd80UstwjHxFt8ocZ852Ari0vtfdB1OxhhS0il8NLUN4hffbpsPXmZQas9rrlgiKXmjGGA3cYGOp+N96wS1W7vLqIXEjp5yy57FmyT9cVrnC/DtrBat4jyMVw4CsQCCoOP6/rVMbZ4FkqTv9YtLA2zROoDz+FyhsjJ3P8A3Uw8onjWSIggHoKguIuGLd7MrFzl4/MG5tztt7ZqL4Sk1mznazv4nMYdWBcYI7YG3yf0o7yl1Q5ri5FzyZI613nH3Hm/CSO9A3kwik5VHmLY2OQN/wDeuazc2+m6U9xeMyRRsAzgFsZO3T3pthp0nPSuoBnzVBwcT6HOf4erWvw0nL/rR63UUqhoZUkHqjgj9qTZhzN+1DvJtTJuMA0K9xk8vrmhchkPyOO5po0I8hz1/eu+JkHfcUuzLqaTmuk0iuq1ArNILV4mmJ5o4InlmkWONAWZmOABQ2OhKtUNxFxnovDiEahchpyMrbQ+aRv07D3NZpxj9qE9w0lnw4xhg6G86O//AKjsPfrWaNKzMzu7u7HLMzZJPuT1rS0Ku+p8WDXNSuLiO0eBZBiOJpeflHrnHX2oPSP4upc9xHiGNOYgkebcYG9VRZSpyDg9qPg1R+QpIAxI3Ync1O4GmTWrXhqzu5ILwqFhVFaME+Zmc4yT6D+gq46eBFIsMoUNEFiO+w2/rt84FZPwpxc8eLWfkkduVI8jIXB5sE+x6VatG4ri5Ha9UkhuZyDkkqT0/U0sur0/s40dG8VeZgMMAQPT2rkyoq85xkVG2mrwXcMUkRwJVDoO+D/3SNW1aG0tee4H8MHzk4AUepJqtzmkpjduW8QjjNzdOqsGZ3+Ko32paldRQ6TZyExremWaWMH8q8oQH65+firPw3dycQXM11sNLhflRD5vFk+fQHb3PxWe/ahrVrqvE89pHID/AIdByI4Oxk5xzr/lJ/y0muG/qpXMBj5mC8yA79iKDinmhJa1nljYfyOQalPFHiFSc5A6jagNSsuQ+LB3/KO1LiNH2fGWu2jAPdmdR2mXmz+vWpux+0YlwL/Txy9OaGQ5+hqiiQdH/F0rhTO6nNPcZQ+q1+w4m0fUHURXapIx2jl8pNS2V6jBzvkVhsO7ch2J9aJF5douI7u4Tw+gErYH70n/ADN9vp/NJLUgHAqu8X8XWXDdqecia+cfwbZTuT6t6LVdkTOp6lY6XbG51C6it4v5nbr8eprGPtB48Ovg6fpgePTQcuzjDTkHbI7L7VW9b1W91u9e+1KcyTNsOwQeijsKjCPStK1Nk0inKScU0KQa8DXjXGO1EpcE8tvKJYJGSRdwV7VYG4tma0RGs7Z5xs8pUgEfA71XkGdqXFJ92uEl5AwjbJU9G9jQuMy9gy2Lzw5xlqKC5URQr4Vu7BhnY5GO/TOKsV/qlxxZptrpNtIz3FyykTBRhI9w4fJ7D0/rVc0zXeF5uZzazWVw6GOWJ8GORD1wex+lC6THoNheOZ7tbm1nI8Jix5oyOokXp32PTrUbNK74vev63NpGix6DwZErRWyCKa9LD9eQ5GW6kt0Huaya9iaDURJcJGkZbfBzzdiepJJ3OfWrIup8MFprC9ie4gORBKu4jB7Yz2PQ/FUpgoLBSCFbb4/4BT420uXEo+qQc/l8STl6bAA1IWtxb3UCmFuh3VvxKfcelVoI7nCKT8VLafai2V5Z2VZm2A5h5VrZY46aW7N31tu7xrhQfMD1U0FGSrebrmpxgrMskbKT0ZQaBu7MKTIgyD9VpZlzVawOdsZXBzkGl3AB5XGem/vXYuVv4bVyRWjBXBbbIFFm+8a8Tw8M6dzAh76ZSLeL3/mPsKwe7uJru5kuLuV5ppW5ndurH3ou9vrvUryS8vp3lnkPmZznA9AOwpkxrjIINC0QjKcY7UgqcUS48wWkYyeg9NqOwCFcdaQwxRUyHbBG4z60Oy4600CkAZr3h7nmIGemaXGM0l0YDIznNHZdFQNFHJ/GjMsRBBCNyn5BwalreDhs2vjz6hfh1bH3QWY5z8OG5f12+KhAM+Yg5Hei7G1M8uCu3cgZxRtmhiRR9KwDZ6TI3MfLJfXPl/yrgH61eOFeALHiQCe71O0EKAf/ABLKDwmQ9875I98mqdcwBoQmAOToB2oexvruxlWa3nkimiOVkRsEVP7Npr2ofZBoM1sVspbi3ud8StJzLn3Xp9Kx/UNHk0vVbvTb3l8aF+TmX8PzWscJfahbzIttxIyQOAAt4B5G/wDYflPv0+KzfVrz/GNf1LUSQRPcyPHj+QHC/sBRyvNwNI6K3WLmAGVYY37029hAScKqE7+1GsMsw2yOgFM3JAjJIBIOcDPSklptGra3WOTKchPTIos848oOT60XrOnadbfdrnR74XMMuQyZBK4HUkE9/j42oKJvOw6DHTrQuxgWa0cIJYx5fT0pSDxFxJ1Hp3oxZTGTsGHsaZkiUsXg+Sn9q220jY7goQD096PjUTZlRQPao5kBBrsTtA2+QPT1p7iXYm4BjOVOcb/IrickkfMrebvRUUIuYiYup7etR8B8G5ZMbE9+1CMdZPLmmZMFTRRGAR1xQcwK9KMam4d9qKjHN5SP2oWHIfFEMeQbUaEOMsYGE3YkAKdt6mbSFLaPkzzsd2x3P9tqrE7lvxb07a6hcweVZMp6N/ehcLYMykqzcqsOZ84I5Vwccx/tUfMiliNgaat9ViIw6kfNOyyROCYyAeu5pPmw1sviOvUK4TOA3apC0gIiXlIBx8VHl1luuUsTjv71KRycqBcZA70cuTQQpFI5c/ixvnvSZYA58zb5xnFPYwyrzAnO+O3/ADIoW8nZW8OJst3/APGl6amJW8HMUQBY/T5p+DEcLc279cmgOTB6knuacDsowPTFOUYWGQB3rhQ8pZSQR+9B+Mc4NLa622ANDTbf/9k="/>
          <p:cNvSpPr>
            <a:spLocks noChangeAspect="1" noChangeArrowheads="1"/>
          </p:cNvSpPr>
          <p:nvPr/>
        </p:nvSpPr>
        <p:spPr bwMode="auto">
          <a:xfrm>
            <a:off x="215900" y="-8413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hQWFBQWGBwXFxcXFxgXFxcXFBcXFBUVFxcXHCYeFxwkHBcWHy8gIycpLCwsFR8xNTAqNSYrLCkBCQoKDgwOGg8PFywkHyQsLCwsKSwpLCwpKSksLCksLCkpKSwsKSksKSkpLCksLCwpKSwsKSwsLCkpLCwsLCwsKf/AABEIAOAA4AMBIgACEQEDEQH/xAAcAAABBQEBAQAAAAAAAAAAAAACAQMEBQYABwj/xAA9EAABAwIEAwUGBQMDBAMAAAABAAIRAyEEEjFBBVFhBiJxgZEHEzKhsfBCUsHR4RQjYnKS8RVjgrIkM0P/xAAYAQADAQEAAAAAAAAAAAAAAAAAAQIDBP/EACERAQEAAgICAgMBAAAAAAAAAAABAhEhMQMSQVEiMmFx/9oADAMBAAIRAxEAPwD1pyGUbkBC5K6CZkkrksJGQLlyUhAcESQBGGpwjaAhV/aLtLRwbM1Ukn8LGxmd4TA9V5dx72m4p/8A9c0WuBhvdJ9SNYUZZScKkeu1qzWCXuDRzcYHqVk+P+0rDUJbRIxFTkw90eLt/ALx2pXqVCc9Rz8353Ew7mQ4/NS+H4SCMzXOnQNNje92jveRt0WdyORqMX7ScdVJ920Uh/iJP+4i5T2H7TYsiTXeI1OVp8Tli8dOS7h3CKtRwDQGAXLSwOA+ebzWgpdm3BpLmtmJzs+EkbxaDGoInx2zttXJpUv4hjmuP/y4BMtzNBa4G4yuykac1ccJ7RYpjsuIAqDmBldGxEWcOtlGfwStlIawOYYGW8AHVzT43HJLRdWp08tWmc1F9iBIexxNxyhLdGo3NCqHiRolcFmGdsaGHpjOCJ0aBpz101+SmcK7YUMR8MtP+X7raZTSLFq9N3TrtEICAABdCUPXJGZeLfRRXhSajU24KaqIhCAMUqomQLqTNOYmDS8gpZZzQ1hZLQa16AhG5AV2VhCQlhE0JSxGgbSt6ooXQjQIFle3/bUYCmAwB1d/wgzAAtmIH7rRY/iVKgzPWe1jeZPyHMrwLtfxt2MxT6xPdnLTGmWm0nL+/mpyuuDisxOIq4h7qlVznucbkmYnqbAdEtSf8Y1gkRO0fYTR5C8K04V2ZqViMt55iPmVjapX0qTnGIk9CDbotdwngh/FTD2m5aXFuUmJPdgjx0Nld8J9ljiBnfEchz6rccH7FUqIG5FpPzR6ZZdQ9ydq/gPDWNaMmYHkYdB8SJjpK0mFwBmXftPkpeHwTWaBSQujDxa7ZZZ76M0sI1ogBI/CtOwUglCVt6xnusZ207GsrszNAa9twduswsjwzAlrZIkNMZgACwjQOA1HVevOErJ8V4P7qoXUxOaZbs4axyXJ5fHrmOjDL4qo4JxhzXinUNnmGk7Hl0laUrF8UIa3MNHRN/h5OjYtMLU8PxnvaTXbkCf9QsR6yssL8KyiRnSZkJauhWTnFMliceE3EmLfz5JUzTigqNTgZdcQpMzmTNROvCjVH2U02yISIiEkLtc7ksrgEsIBCEjkQC5zLIDw32l8edXxRYD3aXdAvE723PVY9rZuVufaZwplPEANJNR8vdaA0bCdzsBoFiwLgBczSrrgHADVdmcO7qNLiSP0K9X4FgGUwIA2WH7NVBTZFudtdVpuH8XuJ0M8uiz3yvXDe0DopQVHgMdIF+qtaeIlduGUsYZRIBRApqUTCtNoOShJXJITBFB4vRzMtqP1sp6brNkEKMpuaOXVeccQcQ18i4OSoBtN2u8D+h5JnsTxEse7D1CbuPuyde78VM8iNRzC0HE8Hnc7KJPwvB3bM263lZZ2AbTre8Y+TSdm1M2MZXC5kAi+kcwJXB+tdPbeZUmRHSfmaHbESlLVshHe1R6rVOcxMuppWKlRWLiwlPObCFwUmh1QolVqnV1EcwlRTbMpE5lQwu5zOCVrUkImoBWhFlSBHCqEwHtO4QP6d9fKDU7rGmLtbMk/Uea8doUCXL3/ANoWHz4CrYmBNui8If3Lb/vsuXyTWWmuPMXdCplAvtGn3yVzw2qNCYHUfqqBlSWideUR9laPhmGmO9YxP/kAf19VztY2XCyIb4R5fotJhsNpBWb4Zg3MtqB0EFX2CxfP9l0+LXyzz/ixawIimvfrjWBXTuMdHgFxQiouNUJ7JznICVzqgQF0JWmoMSPd4olxhrwNYiW/Y9FA41wpoeyrSHflzDlOUw8EtBPIOEX/ADq/41gfe0nAWcLtPUXA81kuD4l9f3ofZ9N4MTAgX3nr0uFyZzV03xu+Vl2Yxbnse14A928s7sbafKFdWVbwbB5c75HfykxaXNGVxjaSCrBrU8eivbnBNVGp4FC4p0kZyYc5S6rRsoNdqirhio+TCaJsU49qjvcs6ptVy5Iu5zORNKBG1AOBEm2lHKqEr+0bXHCVwy7vduInoJXzviW3FxM6ea+lMZiG06b3VCAxrSXTpEXXzbjB3yRpJ+pMLn83caYdLLLMW2nndaHAcQpU/iI6Aco3KztWpDGk6ZQY+SgVMfl0i/mQFza213p6FX9pDKTYZJjmLEJcF7WaU99haOhn5LEYDHmJexvu8zWvccxIDzqG0y2YidUPE8CaeU1KZDKgljrw5sloc0xbTRyuWwq9hwXayhWY0teLuAAkTvsrHFYsUruIyOEgm0Eaj0heKdl6raeIZmdkbmicucg7CAZXvVKlNMSZB1sL+IK1wty2i6jCcc7fvY7JRAcfl6khVXDO0td7y2pXptk3GdocNbAemxUrtr2Sq+9NaiyA8hstJmdJcI7o1usrhuxmIcwOY12Y/hEloIcPiy3II5rK+2+VzXw9d4ZWaGgB4cY1mT57qazFAkjcLDYXsjWdSacww9QkzTGZ7I0BDS6abpvLSIlXXCMLXY1razi6o0XJEz0kRm6EgHxWkys+E2StG58grAccxJw2IqVGxDhlMzBnSY8SPRbppkHZUbeBCvUJrTla74fwuOoPNPyS5a0MeBdna+aiCZ1tIg3AkHzn1VnKhcNx/vG1AWhjqVV1PKNmtjJPi3KfNSg5KcQUZTbk4dE05OiAzJqo1OOTb3qKqI1QKNUZzUxzeijPYd1FU1kpJShdC7XOTMia5A4LgUA6HJxpTTSiaU4lR+0An/p2Ij8g0/1NleG0+9Tkm4HrGy+g+OcP9/hq1Ld7HAeMd35wvn11GzGfCc2U9LwZXP5u2uHSW5mZjGiZi/7Jmhw05t5Og8OXVTagyVC0kHK6B1E2PVafhVGhXp5HkB98rpjl1XO0BwBjnQ19Om4i3eoNDutwYdv+ErY4um3L/dDTGhc1p0FhliAPARZZkcOxTHRTqMLRYOIieYPM3XY4PpUi6pULnu0vYbE+HzTl0NKFvDAMS10DvVM1h12XtGEfLB4Lyjs5hhXqg54DCDpaTeF6rgGw2Ft4O0eTonEC80yKdjr4xqFnMLQo1SQ8Q8G7XDf6hapwUPH8EpVoLhDh+JpynwJGq2zwuV2jHLRuhhWsHdjy/wCU8GKPSwTaWknqb+V0f9RKU4PsJeqLtHxurhPcvYzM2pVy1CZhgiBpz/RW5BJsg4hhW1KJpvEg38wZB9VFNCbh3DFVaoJyVadMnlnbmbP+3KpgKKqzK0RsACmw5SZ0usmnFGChLUA0WoC1SXU7JhxAU2Khp7VHexSKiYe5TTaeUqBKutgUoURCGEBwKcDk0iBRAkUnrw/thws0sXXgQBULmdQ/vwPVe2MK8t9otJ7cY/PZlRrSx20AAECeRHzCz836xWHbLcTYf7dSIztHq3e3kgwWIOYGY6KVXw5dhWu2abeB6+qr2UjtY/z9+i5WrecJ4n3QC4kx0MbeY0uqbtbjxk1kkwBuBNzHyUThGJ7vMnn136KBxHDPxNUMYC7L3Wgc5uiHUvhvaynRdAZDbXHT6r1jhXaSm5rYMggEea8TPYHFOIcG7log/ltIPIkwD0PJaPs32WxlOq0EEAXsTB0jXnI25rTG+v6o1vt6ZX7Y4ZtYUHVG+8d+He+k8vNO4HHEONN+12k/ibsR4Kj4X2NwhqNxPu+/OY952UuNySCTefotLjcLnALTBF2/r5Fby5XlGpOB1jKhGnJT1KqXC/2dEpYi8icGadK9rJ7Ic02/jZdT1UXHVajXtLA1wghwJynUEEGL72S6gOY4QBHNRGhOVahNyhaovNVBtCQao2hA5AK4worteidTNRymnAVNFGNS6dquUcG6mrasJQuC5dbnKhRIUAJKIISlCRnWo62Cp1W5arGVBye0OHoU00qQxyuIrz3tXRYKteiGta3Kx7Q0QBDS3QDS3lCwuFaDScNS3X97rfe0XDZagqbPZkOt7/yV57w7EsaTlsIAFrk3EnzXDnPyrox6gcNj8stAkzAG0mwI+9lsey+Dbhi73jw1xiYGhs97ZjUN7sf5FZbBODcSDHwuDo0uSBI+on9FG4n2gYKzocS1rO7eQargc5vrJJP/AIhKG9d4dVMMLwGickRpD3tvFtA3Tn1Vxhq7e5JlxzR1kZoHkvEsF2zxNUt5hoZuZaGsD7EwHFzM06S42K2PDq+IqhhHvBIa5kZYbBLswBmdx4EDktZn6ouO2rxWWmwuaSAHF/Kzpt4XPyUrhmPFSmCImXN6S0kHTaQslxKnXdQq2cQ8Q4WBHxNJDdgSQfLZUvBe1Bw491WkZZkmfI6WjTpYaAJTyap+r0Zz8rjP39/qncyaZiG1CYINgfUA35WI9UFSpa42F+fPVabSkYRwJPpdM4w976JcG65IGsGeZGvgotaoS8zzRbwJOXOKRiEPXGqs9qPkQgcdU375C99vvVPY0Jz1He66F1RRnV1FqtHXn5IEyysldV+7+ak2wXSuIQldrnFK5DK6UbDiulCXJMynZnWp1jlHDkOJx7KTS+q9rGDVziAB6qpSsUnbzBe9on8zbttNwdOsz9F5BWplrZAjSTadJPha8DqtZ219q+GqtNHD0zU/7p7gHMsGrvOAsTU4mHUgALA6k3O+UwFzeSfltrj0fpY3LVc8QCGEARMkN5HSLGebVVv4O4S46Xjwbr6KTwkGpiAHTAa5x8A3MR/tH0W9w/D216RNNsVHhrXONyGgscQBG5cD116KOj1tVdgcKx9QCJlxuAc0RrOwgP8AUL1DhbootaQA4NaY5Zi6G+Qbl8lRcL4C3DkFgtTMPcbkh0ZyCBJkuLfJyv8Ahp0EQYdIN7lziRmPxHMT5LTDsr0ssZh8wiJBbcfK3kVhuNdhnVnOe06WAI/D0jyC3dKqTDti2R0n9E4GLbLCZs5lYzHZzhT6IAcTYHNqZc45p12uPCEeLqFwhl9RruJ38Wx5q44iS1jsvxQY2vFr+MKDgsCcjJiRc2tcfwsrjr8YuX5S8KzKGbE2j5rz7tF2+dhsTUpmk2o0GzmvMkEBwm3IrW8Q4i8MxNZphlCjULXA2dUyk6f4wPNy8MoH3jJcTO53k6oyvAjf4f2p0D8dKo3whys8L28wlSwrBp5PGVeR12FvxCRpKiFoOn8qdDb3qljWvEseHdQQUr6y8Bp4p7DLHOb4Ej6K4wXbvFU//wBM45PAd/KLhT9o9eNQygqOWAwPtRM/3qQI5sMH0K0mD7XYWtEPDTGjrRpvMLOyztcsq3DvFF72QkY8EWIIO64vSNuSgKWUJXbXO5dKQlDKRuJQhyRxXkntG9pBcXYbCOhotUqtN3HQsYdhzO6nZtR2u9qNHCTToxWr6EA9xh/ycNT0HyXjnG+02Ixj82IqF/Jswxv+losFWOdzQSnpFp3OpNDiBZ1B2Oh5T6qAHLsyLjsbaTDcRbBOaC4aAnWRbkBE28FpezXajK11Ek/3CBLbEOD5A/225arzmnVINuSepcQLCCLEGQdwRoQs74/pUze+V+0lOm9xa+9Z7Jm4gQDB2lomeblYcKe0tpNBg0y50ZtIJblibgZtb6LyHg2JNeh7tr2veC0hpMODWg2E+WnKFctxVamwtAcNgQNzOczzAJF+Tes5+1l5acWPZWvAt/Ov/CUV+aw3AOOn3VJrviEMeTpAs0g6kWk9ZWioYpp7oe3OBcTeZguje62nk2i4JuMdO8Rz0vpMX3VK3jPvKv8ATUwS8iS9vwsbaXOdvrYRciJCx/bvtCaD3Bt3u7jgXXENlhaA68EakDWFs+wvB3YfDZ6oDa1Y+9qbZS4Wb0jU9SVM3lTvENdv67MNwqs3YsFMTq4uIkk7kgOJXi1KiaT30zoNOocMzT5ggrQe1zth/VPbRoyaFMkF98r6g+KDoYEfZWXweOdUIJ1DGsnn7toaD4wAnnzyUS7OEFVOOwZYZEx9OhU+mSDEyn3nM028Rz/lZS6VeVAK+bX1XPZZO47BZLjQ6HmohJBvYrac9M3FqNpSipOvquNLkmFngONVqB/tPc0cpzD0Ksndv8UDJLI5ZVQU+82NxogL7Eb+qjUVuvqaUhQtXStCcSonFOL0sOzPXqNpt5k69ANSegVN2x7a08DT2fWcO5TH/s7k36rw/jHGa2KqGrWeXOOnJo5NGwU7Ns+23tWNZrqOEBYw2dUNnuG4aPwjrr4LzUlOOYgITiaBCjSQqSFCiJQyqIoQlEUjUAVGs5jg5pLSLgjVWWL7T4ipE1DAGg7vmY1Kriz0TmArtZVa54lgPeHMbpWS86OWrThPFsR71jRVc3M4Xnna431NlsMJ2jP9TiGvLgZc6nLiMj/hc0gGzSQYPIjTbuHcLwOJh+GrNbUbfI6zvCDHqFC7W9mHVnGvQu6JqUx8Uixc3mDAMbLmurdXhtNyNPwbBsx2M/rcU1lKjh2gFxcIe5hOTOXfiEXnkNUnbbtJiMc19PCn3WHA1Lsr65m1tWU9TeJVNwfgFCrQDmuc8mmJzGSy1oBsCP0KLhuAw1T+1i6n91vdj3jmte0Wa5oFpIhHvrgerIcV4a8Na0vYWsEmKjYDnRMNBmbCTGyhYXHinTLTLjIIjQEdSl43w8UMTUptJLWugE/lcLecH5KvC2k3Gduqm/8AWT+FrR1Mn9grTh/Fm1BHwP8Ay7Ojdp2/0nyWdKmcKwfvHkn4W38TsEZY46Et2usTEad12vQqnxWELes6K5jNIO/yhMNbq13/AB1WWN0uzaka6FJE6hLiMJlN/IpKJhaW7QKi+CkxIuTGuqOpR3CB77X2t+qRvp9Yrt72/GE/s0YdiCJJNxTB0JG7unqrLtt2yZgqUNIdXdZjNY/zcNgPmvDMZiH1HufUJc9xlxOpJ1KLTN43GPqvc+o4ve67nOMkpl7rI2tP36rnU0EYhC9PZEDmJ7IyhcE84QgcFUpGiF0JQjCeyMxKVicsOqR5HKB6+Kexo7Ww7mhsiA9uZpI+ISRI8wUAwjnGGguP+N/knsDxitRH9t5A/KYew85Y8Fp9Fe1faFWNNradDDUnjWpTotzHlAdIYfD5Jczo+FPgezuIqOinSqEjk0iPPZWgweIpkOqYunSLedXNUbB/IzM6Z2UevxHFV2Zq9eq5hvlzmL/4iysuzNbDU3f3qDazDZzX6gTq07FZ5ZfapFbhaGLqvcaXvHZtXAEB0knNEbnkN13EeymMpjPVo1Q38zmmB6aea+huyvE8HVpAYTKA0QWRD2gcxrHW4V09oIg3HJXMfmaKvkmsCTJN/PbxXPoEG+9/W69I9r/Zqlh69KpRaGe9klo0lsXA21WOo3HU2J57qbloaQ8PhBluBmB3uPNHUxdZtoYAOTbecKVliy42uPv7so9vtWkBuNq/mb6BT6NdxEvgnS1k097OXmnaDWot/gh1xBEHT70VZiKUHpsVZZJ0uPVJToA2dpt49FMujs2g4arsUtWhraZR18HkPTYo6TrQq38wnV8Q6q91R5LnuMlxMkknqlaydSFFp4jmpLYLbGD+0X67ooc5iaqNvCdDTHM7fsmKjogogI/kkyow3MLITOiZGa1IgkaEWjwTJapLghc1VKSNujAsgdqnWqqUMubZA3qpzWArhhN4R7DSGeim4HD5jBsNz05ea44fvANALjYD75for3B4UNbAi1yd53PRRlnwrHED2d0g6f8AAjwVXXplrpHyVxU2IudPM6BR8XhoJBiRyNvAc1lLpdhnB8RfSe2pTcWOF2uBgg8vvZesdkPawypFPGRTfoKujHf6x+A9dPBeQVKOw+yo1esQCFpj/EVvfazxUV+INptcCyjTAkGRmqd9xkW0LVlmtgW3E6cj/PyVbw6nbdWHvDYbD9v4CWfZx0W2+90jt5jS3inGW6g7/T9E1WbPRSa57K8DoYqlUDzFYPDGiHuDZbILms7wBNs1wI6qlrYP3NV9Ocwa6J58x15eSjigc2a4dzBIPqE5iMVEc9hz6lV/hHqJ73L63RuJF/siSPPQ+ibwtPukk31PVERupM6K4IyuFo+nLkotTDZbi7fp4oiUnvS3w+viiBUOCOhiIN0YCA0jePPwK27QtvftLZH34qPWEyYgb/uolGvlKtaNMPHKbTt56ws7PVXappVyx0eSmP5qNxGiWug6j7809Rfmbfxv6qr9lPp1QKOXKTso9VqIEapqnqcRdMFqfw6u9Jh6n5x4I314uCmX2TDip1s0zh/Emsc4uBBMAO5D8Qjra/RXTa4cJzCL6HzWRJRUKpaZBITy8comemuo1NSJzaA7NG7hzO3IXTOIdYWVPQ4wRqPMft+ynU+Jhw2+9LeSyuFi/aVxdsfv7gKvxrpIjfWPv7upteqDdVragL9Lafz+qrGfKatOHsspTwLGIgjToVGpOjRPt7wIJixv9AovaoJrYP3t9UTna38PXX75pLF1tNfI3Hgo2OrgWHxcuXj0S7MGLxQAA15fvzUKkRMm5RZIu65SBi0nCEynV2G6TPZRSUJeQlo9p1N2yN5tF+llAbWhc/EHmj1G3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92699"/>
            <a:ext cx="1709057" cy="170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1808"/>
            <a:ext cx="5181600" cy="63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discoveries of Redi and Pasteur, German scientist, Rudolf Virchow, and two other colleagues, formed a set of hypotheses called the Cell Theory.</a:t>
            </a:r>
          </a:p>
          <a:p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living things are made of one or more cells.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Cells are the basic unit of structure and function in all organisms.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cells come from previously existing cells.</a:t>
            </a:r>
          </a:p>
        </p:txBody>
      </p:sp>
    </p:spTree>
    <p:extLst>
      <p:ext uri="{BB962C8B-B14F-4D97-AF65-F5344CB8AC3E}">
        <p14:creationId xmlns:p14="http://schemas.microsoft.com/office/powerpoint/2010/main" val="1031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571750" cy="37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 are the individual, living units that make up all organisms.  The name cell comes from Robert Hooke(1635-1703) who coined the term </a:t>
            </a:r>
            <a:r>
              <a:rPr lang="en-US" i="1" dirty="0" err="1" smtClean="0"/>
              <a:t>cellulae</a:t>
            </a:r>
            <a:r>
              <a:rPr lang="en-US" dirty="0" smtClean="0"/>
              <a:t> when he observed tree bark under a microscope.</a:t>
            </a:r>
          </a:p>
          <a:p>
            <a:endParaRPr lang="en-US" dirty="0"/>
          </a:p>
          <a:p>
            <a:r>
              <a:rPr lang="en-US" dirty="0" smtClean="0"/>
              <a:t>Some organisms are </a:t>
            </a:r>
            <a:r>
              <a:rPr lang="en-US" dirty="0" smtClean="0">
                <a:solidFill>
                  <a:srgbClr val="FF0000"/>
                </a:solidFill>
              </a:rPr>
              <a:t>multicellular</a:t>
            </a:r>
            <a:r>
              <a:rPr lang="en-US" dirty="0" smtClean="0"/>
              <a:t>(2 or more cells) and others are </a:t>
            </a:r>
            <a:r>
              <a:rPr lang="en-US" dirty="0" smtClean="0">
                <a:solidFill>
                  <a:srgbClr val="FF0000"/>
                </a:solidFill>
              </a:rPr>
              <a:t>unicellular</a:t>
            </a:r>
            <a:r>
              <a:rPr lang="en-US" dirty="0" smtClean="0"/>
              <a:t>(single cell).  Most microscopic organisms are unicellular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smallest kind of organism known to humans that are capable of growth and reproduction are called mycoplasma.</a:t>
            </a:r>
          </a:p>
          <a:p>
            <a:r>
              <a:rPr lang="en-US" dirty="0" smtClean="0"/>
              <a:t>Even though this organism is tiny it is still comprised of millions of particles.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2723"/>
            <a:ext cx="4724399" cy="36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largest animals known to humans are blue whales.  However, the largest organism is a fungus that covers an area of 1665 football fields, it’s also estimated at 2400 years old!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9" y="2819400"/>
            <a:ext cx="5410200" cy="362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6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Mycoplasma And a Blue Whale Have in Common?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6433"/>
            <a:ext cx="3715022" cy="28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56434"/>
            <a:ext cx="4306888" cy="28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Whales and mycoplasma have much in common as they are both living organisms and both are made up of cells.</a:t>
            </a:r>
          </a:p>
          <a:p>
            <a:endParaRPr lang="en-US" dirty="0"/>
          </a:p>
          <a:p>
            <a:r>
              <a:rPr lang="en-US" dirty="0" smtClean="0"/>
              <a:t>Questions to Consider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How might the cells of a multicellular blue whale be different from the cell of the unicellular </a:t>
            </a:r>
            <a:r>
              <a:rPr lang="en-US" dirty="0" err="1" smtClean="0"/>
              <a:t>mycoplasm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your cells be different from the cells of another animal or plant?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small?</a:t>
            </a:r>
          </a:p>
          <a:p>
            <a:endParaRPr lang="en-US" dirty="0"/>
          </a:p>
          <a:p>
            <a:r>
              <a:rPr lang="en-US" dirty="0" smtClean="0"/>
              <a:t>How small is small?</a:t>
            </a:r>
          </a:p>
          <a:p>
            <a:endParaRPr lang="en-US" dirty="0"/>
          </a:p>
          <a:p>
            <a:r>
              <a:rPr lang="en-US" dirty="0" smtClean="0"/>
              <a:t>What is the smallest living organism that you’ve ever seen?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people can only see objects that are 0.1 mm or larger, that’s the thickness of a sheet of 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Single Cell </a:t>
            </a:r>
            <a:r>
              <a:rPr lang="en-US" smtClean="0"/>
              <a:t>on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481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33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Structures in cells have specific functions, these structures are called organelles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Cells have:</a:t>
            </a:r>
          </a:p>
          <a:p>
            <a:pPr lvl="1"/>
            <a:r>
              <a:rPr lang="en-US" sz="2400" dirty="0" smtClean="0"/>
              <a:t>a “command </a:t>
            </a:r>
            <a:r>
              <a:rPr lang="en-US" sz="2400" dirty="0" err="1" smtClean="0"/>
              <a:t>centre</a:t>
            </a:r>
            <a:r>
              <a:rPr lang="en-US" sz="2400" dirty="0" smtClean="0"/>
              <a:t>” that directs all cell movement, growth, and other life functions</a:t>
            </a:r>
          </a:p>
          <a:p>
            <a:pPr lvl="1"/>
            <a:r>
              <a:rPr lang="en-US" sz="2400" dirty="0" smtClean="0"/>
              <a:t>a “power source” to provide energy for carrying out those activities</a:t>
            </a:r>
          </a:p>
          <a:p>
            <a:pPr lvl="1"/>
            <a:r>
              <a:rPr lang="en-US" sz="2400" dirty="0" smtClean="0"/>
              <a:t>a “controllable gateway” that lets in needed material and lets out waste material.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Structure(</a:t>
            </a:r>
            <a:r>
              <a:rPr lang="en-US" dirty="0" smtClean="0">
                <a:solidFill>
                  <a:srgbClr val="FF0000"/>
                </a:solidFill>
              </a:rPr>
              <a:t>Organelles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</a:t>
            </a:r>
            <a:r>
              <a:rPr lang="en-US" dirty="0"/>
              <a:t>– Often the most easily seen structure in a cell, it is often round and found near the middle of the cell</a:t>
            </a:r>
            <a:r>
              <a:rPr lang="en-US" dirty="0" smtClean="0"/>
              <a:t>.  The nucleus is the control </a:t>
            </a:r>
            <a:r>
              <a:rPr lang="en-US" dirty="0" err="1" smtClean="0"/>
              <a:t>centre</a:t>
            </a:r>
            <a:r>
              <a:rPr lang="en-US" dirty="0" smtClean="0"/>
              <a:t> of the cell that directs all activities of the cell.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990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52883"/>
            <a:ext cx="3424237" cy="18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5800" y="2743200"/>
            <a:ext cx="2133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81800" y="2743200"/>
            <a:ext cx="914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contains genetic (hereditary) information that is organized into threadlike structures called chromosomes.  Each chromosome contains different genes.  </a:t>
            </a:r>
          </a:p>
          <a:p>
            <a:r>
              <a:rPr lang="en-US" dirty="0" smtClean="0"/>
              <a:t>Genes are groups of genetic information that determine the specific characteristics of an individual.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934" cy="27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 Membrane </a:t>
            </a:r>
            <a:r>
              <a:rPr lang="en-US" dirty="0"/>
              <a:t>– a thin layer that surrounds the whole cell and protects the cell’s contents</a:t>
            </a:r>
            <a:r>
              <a:rPr lang="en-US" dirty="0" smtClean="0"/>
              <a:t>. The cell membrane is like the gatekeeper that controls the movement of materials in and out of the cell.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8" y="3124200"/>
            <a:ext cx="5048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19200" y="43434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Cytoplasm</a:t>
            </a:r>
            <a:r>
              <a:rPr lang="en-US" dirty="0"/>
              <a:t> – a jellylike liquid inside the cell where other cell parts float</a:t>
            </a:r>
            <a:r>
              <a:rPr lang="en-US" dirty="0" smtClean="0"/>
              <a:t>. Nutrients are absorbed, transported, and processed within the cytoplasm.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2" y="2971800"/>
            <a:ext cx="39989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04" y="3255122"/>
            <a:ext cx="4171950" cy="20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95056" y="4038600"/>
            <a:ext cx="1048544" cy="16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Vacuoles</a:t>
            </a:r>
            <a:r>
              <a:rPr lang="en-US" dirty="0"/>
              <a:t> – </a:t>
            </a:r>
            <a:r>
              <a:rPr lang="en-US" dirty="0" smtClean="0"/>
              <a:t>Balloon-like </a:t>
            </a:r>
            <a:r>
              <a:rPr lang="en-US" dirty="0"/>
              <a:t>spaces within the cytoplasm that are the storage places for surplus food, and other substances that the cell cannot use right away.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505200" cy="30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559809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2360"/>
            <a:ext cx="4495800" cy="426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Mitochondria</a:t>
            </a:r>
            <a:r>
              <a:rPr lang="en-US" dirty="0"/>
              <a:t> – Sausage shaped energy producing organelles in the cell. Some cells have more mitochondria than others because they need more energy</a:t>
            </a:r>
            <a:r>
              <a:rPr lang="en-US" dirty="0" smtClean="0"/>
              <a:t>.(ex. Muscle cells)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3" y="3352800"/>
            <a:ext cx="3646098" cy="236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Chloroplasts</a:t>
            </a:r>
            <a:r>
              <a:rPr lang="en-US" dirty="0"/>
              <a:t> –Oval shaped structures in which the process of photosynthesis takes place.  Only found in green plants and some unicellular organisms</a:t>
            </a:r>
            <a:r>
              <a:rPr lang="en-US" dirty="0" smtClean="0"/>
              <a:t>.  Chlorophyll is found in the chloroplasts.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76600"/>
            <a:ext cx="354654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9900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 </a:t>
            </a:r>
            <a:r>
              <a:rPr lang="en-US" dirty="0">
                <a:solidFill>
                  <a:srgbClr val="FF0000"/>
                </a:solidFill>
              </a:rPr>
              <a:t>Wall </a:t>
            </a:r>
            <a:r>
              <a:rPr lang="en-US" dirty="0"/>
              <a:t>– occurs only in </a:t>
            </a:r>
            <a:r>
              <a:rPr lang="en-US" dirty="0" smtClean="0"/>
              <a:t>plants, </a:t>
            </a:r>
            <a:r>
              <a:rPr lang="en-US" dirty="0"/>
              <a:t>fungi, and </a:t>
            </a:r>
            <a:r>
              <a:rPr lang="en-US" dirty="0" smtClean="0"/>
              <a:t>occasionally in </a:t>
            </a:r>
            <a:r>
              <a:rPr lang="en-US" dirty="0"/>
              <a:t>some unicellular organisms.  It is a rigid frame-like covering that surrounds the cell </a:t>
            </a:r>
            <a:r>
              <a:rPr lang="en-US" dirty="0" smtClean="0"/>
              <a:t>membrane and gives support and structure to the organism.</a:t>
            </a:r>
            <a:endParaRPr lang="en-US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34357"/>
            <a:ext cx="30099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989428" cy="298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imagine splitting </a:t>
            </a:r>
            <a:r>
              <a:rPr lang="en-US" dirty="0" smtClean="0"/>
              <a:t>a grain of salt</a:t>
            </a:r>
            <a:r>
              <a:rPr lang="en-US" dirty="0" smtClean="0"/>
              <a:t> </a:t>
            </a:r>
            <a:r>
              <a:rPr lang="en-US" dirty="0" smtClean="0"/>
              <a:t>into two?</a:t>
            </a:r>
          </a:p>
          <a:p>
            <a:r>
              <a:rPr lang="en-US" dirty="0" smtClean="0"/>
              <a:t>What about 4?</a:t>
            </a:r>
          </a:p>
          <a:p>
            <a:r>
              <a:rPr lang="en-US" dirty="0" smtClean="0"/>
              <a:t>What about 10?</a:t>
            </a:r>
          </a:p>
          <a:p>
            <a:r>
              <a:rPr lang="en-US" dirty="0" smtClean="0"/>
              <a:t>What about 100?</a:t>
            </a:r>
          </a:p>
          <a:p>
            <a:r>
              <a:rPr lang="en-US" dirty="0" smtClean="0"/>
              <a:t>What about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Endoplasmic Reticulum </a:t>
            </a:r>
            <a:r>
              <a:rPr lang="en-US" dirty="0" smtClean="0"/>
              <a:t>– This organelle is like a highway, where materials are transported through the cell or to the outside of the cell.  The endoplasmic reticulum is a folded membrane.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9900"/>
            <a:ext cx="33147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0" y="3257550"/>
            <a:ext cx="41278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the cell membrane, some cells have a </a:t>
            </a:r>
            <a:r>
              <a:rPr lang="en-US" dirty="0" smtClean="0">
                <a:solidFill>
                  <a:srgbClr val="FF0000"/>
                </a:solidFill>
              </a:rPr>
              <a:t>flagellum</a:t>
            </a:r>
            <a:r>
              <a:rPr lang="en-US" dirty="0" smtClean="0"/>
              <a:t> which is a whip-like tail that assists with movement.  </a:t>
            </a:r>
          </a:p>
          <a:p>
            <a:r>
              <a:rPr lang="en-US" dirty="0" smtClean="0"/>
              <a:t>Some cells have many hair-like structures called </a:t>
            </a:r>
            <a:r>
              <a:rPr lang="en-US" dirty="0" smtClean="0">
                <a:solidFill>
                  <a:srgbClr val="FF0000"/>
                </a:solidFill>
              </a:rPr>
              <a:t>cilia</a:t>
            </a:r>
            <a:r>
              <a:rPr lang="en-US" dirty="0" smtClean="0"/>
              <a:t> that help the cell move about its surroundings.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0050"/>
            <a:ext cx="2362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8862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772150"/>
            <a:ext cx="14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9502"/>
            <a:ext cx="7003096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Artery and 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5656"/>
            <a:ext cx="5409064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093140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Maggot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69" y="9906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past centuries, it was common belief that maggots, flies and even mice, could be produced from non-living material such as air and water.  </a:t>
            </a:r>
            <a:r>
              <a:rPr lang="en-US" dirty="0" smtClean="0"/>
              <a:t>Aristotle, Greek philosopher, rejected the idea that life came from rain and thought life came from mud or rotting meat.</a:t>
            </a:r>
          </a:p>
          <a:p>
            <a:r>
              <a:rPr lang="en-US" dirty="0" smtClean="0"/>
              <a:t>This </a:t>
            </a:r>
            <a:r>
              <a:rPr lang="en-US" dirty="0"/>
              <a:t>idea was called </a:t>
            </a:r>
            <a:r>
              <a:rPr lang="en-US" dirty="0">
                <a:solidFill>
                  <a:srgbClr val="FF0000"/>
                </a:solidFill>
              </a:rPr>
              <a:t>spontaneous generation</a:t>
            </a:r>
            <a:r>
              <a:rPr lang="en-US" dirty="0"/>
              <a:t> and was used to explain the magical appearance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dirty="0"/>
              <a:t>maggots on decaying carcasses.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This theory lasted for nearly 2000 </a:t>
            </a:r>
          </a:p>
          <a:p>
            <a:pPr marL="0" indent="0">
              <a:buNone/>
            </a:pPr>
            <a:r>
              <a:rPr lang="en-US" dirty="0" smtClean="0"/>
              <a:t>     years!</a:t>
            </a:r>
            <a:endParaRPr lang="en-US" dirty="0"/>
          </a:p>
        </p:txBody>
      </p:sp>
      <p:pic>
        <p:nvPicPr>
          <p:cNvPr id="1026" name="Picture 2" descr="http://bugs.bio.usyd.edu.au/learning/resources/Entomology/images/Topics/importance/fl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0700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wasn’t until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1668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Francesco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determined that the maggots came from eggs laid by flies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created an experiment using two jars that contained meat.  One jar was sealed and the other was kept open.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opened jar attracted flies and eventually maggots appeared.  The sealed jar remained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unchanged.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maggots eventually became flies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theory was proof.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514600" cy="2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1764</TotalTime>
  <Words>1029</Words>
  <Application>Microsoft Office PowerPoint</Application>
  <PresentationFormat>On-screen Show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Bodoni MT Condensed</vt:lpstr>
      <vt:lpstr>Courier New</vt:lpstr>
      <vt:lpstr>Franklin Gothic Book</vt:lpstr>
      <vt:lpstr>Wingdings</vt:lpstr>
      <vt:lpstr>Decatur</vt:lpstr>
      <vt:lpstr>Cells</vt:lpstr>
      <vt:lpstr>Size</vt:lpstr>
      <vt:lpstr>Salt Grain</vt:lpstr>
      <vt:lpstr>Velcro</vt:lpstr>
      <vt:lpstr>Artery and Red Blood Cells</vt:lpstr>
      <vt:lpstr>Leaf</vt:lpstr>
      <vt:lpstr>Maggot</vt:lpstr>
      <vt:lpstr>PowerPoint Presentation</vt:lpstr>
      <vt:lpstr>Discovery</vt:lpstr>
      <vt:lpstr>Redi’s Experiment</vt:lpstr>
      <vt:lpstr>PowerPoint Presentation</vt:lpstr>
      <vt:lpstr>Experiments</vt:lpstr>
      <vt:lpstr>PowerPoint Presentation</vt:lpstr>
      <vt:lpstr>Cell Theory</vt:lpstr>
      <vt:lpstr>Cells</vt:lpstr>
      <vt:lpstr>Small</vt:lpstr>
      <vt:lpstr>Large</vt:lpstr>
      <vt:lpstr>What Does Mycoplasma And a Blue Whale Have in Common? </vt:lpstr>
      <vt:lpstr>PowerPoint Presentation</vt:lpstr>
      <vt:lpstr>Largest Single Cell on Earth?</vt:lpstr>
      <vt:lpstr>Cells</vt:lpstr>
      <vt:lpstr>Cell Structure(Organelles)</vt:lpstr>
      <vt:lpstr>PowerPoint Presentation</vt:lpstr>
      <vt:lpstr>PowerPoint Presentation</vt:lpstr>
      <vt:lpstr>Organelles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Movements</vt:lpstr>
    </vt:vector>
  </TitlesOfParts>
  <Company>School District 17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Champion, Andrew</dc:creator>
  <cp:lastModifiedBy>Windows User</cp:lastModifiedBy>
  <cp:revision>67</cp:revision>
  <dcterms:created xsi:type="dcterms:W3CDTF">2012-09-03T18:11:03Z</dcterms:created>
  <dcterms:modified xsi:type="dcterms:W3CDTF">2020-10-08T23:35:44Z</dcterms:modified>
</cp:coreProperties>
</file>