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2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5CA27-52A1-4E69-954C-1206D02A6190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85D00-1CF8-4461-AC7F-06AC12A2F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4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Limestone heated </a:t>
            </a:r>
            <a:r>
              <a:rPr lang="en-US" baseline="0" dirty="0" smtClean="0"/>
              <a:t>yields calcium oxide and carbon dioxide </a:t>
            </a:r>
          </a:p>
          <a:p>
            <a:r>
              <a:rPr lang="en-US" dirty="0" smtClean="0"/>
              <a:t>Iron + Sulfur yields</a:t>
            </a:r>
            <a:r>
              <a:rPr lang="en-US" baseline="0" dirty="0" smtClean="0"/>
              <a:t> Iron Sulfide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85D00-1CF8-4461-AC7F-06AC12A2F8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3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Describing Chemical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9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3050" y="1868235"/>
            <a:ext cx="7275360" cy="5248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Step 1: Write the Equation</a:t>
            </a:r>
          </a:p>
          <a:p>
            <a:pPr marL="0" indent="0">
              <a:buNone/>
            </a:pPr>
            <a:r>
              <a:rPr lang="en-US" sz="3200" dirty="0">
                <a:sym typeface="Wingdings" panose="05000000000000000000" pitchFamily="2" charset="2"/>
              </a:rPr>
              <a:t>H</a:t>
            </a:r>
            <a:r>
              <a:rPr lang="en-US" sz="3200" baseline="-25000" dirty="0">
                <a:sym typeface="Wingdings" panose="05000000000000000000" pitchFamily="2" charset="2"/>
              </a:rPr>
              <a:t>2 </a:t>
            </a:r>
            <a:r>
              <a:rPr lang="en-US" sz="3200" dirty="0">
                <a:sym typeface="Wingdings" panose="05000000000000000000" pitchFamily="2" charset="2"/>
              </a:rPr>
              <a:t> +  O</a:t>
            </a:r>
            <a:r>
              <a:rPr lang="en-US" sz="3200" baseline="-25000" dirty="0">
                <a:sym typeface="Wingdings" panose="05000000000000000000" pitchFamily="2" charset="2"/>
              </a:rPr>
              <a:t>2</a:t>
            </a:r>
            <a:r>
              <a:rPr lang="en-US" sz="3200" dirty="0">
                <a:sym typeface="Wingdings" panose="05000000000000000000" pitchFamily="2" charset="2"/>
              </a:rPr>
              <a:t>   H</a:t>
            </a:r>
            <a:r>
              <a:rPr lang="en-US" sz="3200" baseline="-25000" dirty="0">
                <a:sym typeface="Wingdings" panose="05000000000000000000" pitchFamily="2" charset="2"/>
              </a:rPr>
              <a:t>2</a:t>
            </a:r>
            <a:r>
              <a:rPr lang="en-US" sz="3200" dirty="0">
                <a:sym typeface="Wingdings" panose="05000000000000000000" pitchFamily="2" charset="2"/>
              </a:rPr>
              <a:t>O</a:t>
            </a:r>
            <a:endParaRPr lang="en-US" sz="3200" dirty="0"/>
          </a:p>
          <a:p>
            <a:pPr marL="0" indent="0">
              <a:buNone/>
            </a:pPr>
            <a:r>
              <a:rPr lang="en-US" sz="3000" b="1" dirty="0" smtClean="0"/>
              <a:t>Step 2: Count the Atoms</a:t>
            </a:r>
          </a:p>
          <a:p>
            <a:pPr marL="0" indent="0">
              <a:buNone/>
            </a:pPr>
            <a:r>
              <a:rPr lang="en-US" sz="3000" b="1" dirty="0" smtClean="0"/>
              <a:t>2 Hydrogen + 2 Oxygen </a:t>
            </a:r>
            <a:r>
              <a:rPr lang="en-US" sz="3000" b="1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en-US" sz="3000" b="1" dirty="0" smtClean="0">
                <a:sym typeface="Wingdings" panose="05000000000000000000" pitchFamily="2" charset="2"/>
              </a:rPr>
              <a:t> 2 Hydrogen 1 Oxygen</a:t>
            </a:r>
          </a:p>
          <a:p>
            <a:pPr marL="0" indent="0">
              <a:buNone/>
            </a:pPr>
            <a:r>
              <a:rPr lang="en-US" sz="3000" b="1" dirty="0" smtClean="0">
                <a:sym typeface="Wingdings" panose="05000000000000000000" pitchFamily="2" charset="2"/>
              </a:rPr>
              <a:t>Step 3: Use coefficients to balance atoms</a:t>
            </a:r>
          </a:p>
          <a:p>
            <a:pPr marL="0" indent="0">
              <a:buNone/>
            </a:pPr>
            <a:endParaRPr lang="en-US" sz="3000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000" b="1" dirty="0" smtClean="0"/>
          </a:p>
          <a:p>
            <a:pPr marL="0" indent="0">
              <a:buNone/>
            </a:pPr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125497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6640" y="3578146"/>
            <a:ext cx="7275360" cy="5248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ym typeface="Wingdings" panose="05000000000000000000" pitchFamily="2" charset="2"/>
              </a:rPr>
              <a:t>H</a:t>
            </a:r>
            <a:r>
              <a:rPr lang="en-US" sz="3200" baseline="-25000" dirty="0">
                <a:sym typeface="Wingdings" panose="05000000000000000000" pitchFamily="2" charset="2"/>
              </a:rPr>
              <a:t>2 </a:t>
            </a:r>
            <a:r>
              <a:rPr lang="en-US" sz="3200" dirty="0">
                <a:sym typeface="Wingdings" panose="05000000000000000000" pitchFamily="2" charset="2"/>
              </a:rPr>
              <a:t> +  O</a:t>
            </a:r>
            <a:r>
              <a:rPr lang="en-US" sz="3200" baseline="-25000" dirty="0">
                <a:sym typeface="Wingdings" panose="05000000000000000000" pitchFamily="2" charset="2"/>
              </a:rPr>
              <a:t>2</a:t>
            </a:r>
            <a:r>
              <a:rPr lang="en-US" sz="3200" dirty="0">
                <a:sym typeface="Wingdings" panose="05000000000000000000" pitchFamily="2" charset="2"/>
              </a:rPr>
              <a:t>    </a:t>
            </a:r>
            <a:r>
              <a:rPr lang="en-US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H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O</a:t>
            </a:r>
          </a:p>
          <a:p>
            <a:pPr marL="0" indent="0">
              <a:buNone/>
            </a:pPr>
            <a:r>
              <a:rPr lang="en-US" sz="3200" dirty="0" smtClean="0">
                <a:sym typeface="Wingdings" panose="05000000000000000000" pitchFamily="2" charset="2"/>
              </a:rPr>
              <a:t>2 H			4 H</a:t>
            </a:r>
          </a:p>
          <a:p>
            <a:pPr marL="0" indent="0">
              <a:buNone/>
            </a:pPr>
            <a:r>
              <a:rPr lang="en-US" sz="3200" dirty="0" smtClean="0">
                <a:sym typeface="Wingdings" panose="05000000000000000000" pitchFamily="2" charset="2"/>
              </a:rPr>
              <a:t>2 O			2 O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H</a:t>
            </a:r>
            <a:r>
              <a:rPr lang="en-US" sz="3200" baseline="-25000" dirty="0" smtClean="0">
                <a:sym typeface="Wingdings" panose="05000000000000000000" pitchFamily="2" charset="2"/>
              </a:rPr>
              <a:t>2 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>
                <a:sym typeface="Wingdings" panose="05000000000000000000" pitchFamily="2" charset="2"/>
              </a:rPr>
              <a:t>+  O</a:t>
            </a:r>
            <a:r>
              <a:rPr lang="en-US" sz="3200" baseline="-25000" dirty="0">
                <a:sym typeface="Wingdings" panose="05000000000000000000" pitchFamily="2" charset="2"/>
              </a:rPr>
              <a:t>2</a:t>
            </a:r>
            <a:r>
              <a:rPr lang="en-US" sz="3200" dirty="0">
                <a:sym typeface="Wingdings" panose="05000000000000000000" pitchFamily="2" charset="2"/>
              </a:rPr>
              <a:t>    </a:t>
            </a:r>
            <a:r>
              <a:rPr lang="en-US" sz="3200" dirty="0" smtClean="0">
                <a:sym typeface="Wingdings" panose="05000000000000000000" pitchFamily="2" charset="2"/>
              </a:rPr>
              <a:t>2H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O</a:t>
            </a:r>
          </a:p>
          <a:p>
            <a:pPr marL="0" indent="0">
              <a:buNone/>
            </a:pPr>
            <a:r>
              <a:rPr lang="en-US" sz="3200" dirty="0" smtClean="0">
                <a:sym typeface="Wingdings" panose="05000000000000000000" pitchFamily="2" charset="2"/>
              </a:rPr>
              <a:t>4 H			4 H</a:t>
            </a:r>
          </a:p>
          <a:p>
            <a:pPr marL="0" indent="0">
              <a:buNone/>
            </a:pPr>
            <a:r>
              <a:rPr lang="en-US" sz="3200" dirty="0" smtClean="0">
                <a:sym typeface="Wingdings" panose="05000000000000000000" pitchFamily="2" charset="2"/>
              </a:rPr>
              <a:t>2 O			2 O</a:t>
            </a:r>
          </a:p>
          <a:p>
            <a:pPr marL="0" indent="0">
              <a:buNone/>
            </a:pPr>
            <a:endParaRPr lang="en-US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6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000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000" b="1" dirty="0" smtClean="0"/>
          </a:p>
          <a:p>
            <a:pPr marL="0" indent="0">
              <a:buNone/>
            </a:pPr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259579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Chemical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963" y="1722969"/>
            <a:ext cx="7275360" cy="5248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6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000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000" b="1" dirty="0" smtClean="0"/>
          </a:p>
          <a:p>
            <a:pPr marL="0" indent="0">
              <a:buNone/>
            </a:pPr>
            <a:endParaRPr 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06623" y="404123"/>
            <a:ext cx="6814039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Synthesis:  </a:t>
            </a:r>
            <a:r>
              <a:rPr lang="en-US" sz="3200" dirty="0" smtClean="0"/>
              <a:t>To put things together. Two or more elements or compounds combine to make a more complex substance.</a:t>
            </a:r>
          </a:p>
          <a:p>
            <a:endParaRPr lang="en-US" sz="3200" dirty="0"/>
          </a:p>
          <a:p>
            <a:r>
              <a:rPr lang="en-US" sz="3200" dirty="0" smtClean="0"/>
              <a:t>A + B </a:t>
            </a:r>
            <a:r>
              <a:rPr lang="en-US" sz="3200" dirty="0" smtClean="0">
                <a:sym typeface="Wingdings" panose="05000000000000000000" pitchFamily="2" charset="2"/>
              </a:rPr>
              <a:t> AB</a:t>
            </a:r>
          </a:p>
          <a:p>
            <a:endParaRPr lang="en-US" sz="3200" dirty="0" smtClean="0">
              <a:sym typeface="Wingdings" panose="05000000000000000000" pitchFamily="2" charset="2"/>
            </a:endParaRPr>
          </a:p>
          <a:p>
            <a:r>
              <a:rPr lang="en-US" sz="3200" b="1" u="sng" dirty="0" smtClean="0">
                <a:sym typeface="Wingdings" panose="05000000000000000000" pitchFamily="2" charset="2"/>
              </a:rPr>
              <a:t>Decomposition:  </a:t>
            </a:r>
            <a:r>
              <a:rPr lang="en-US" sz="3200" dirty="0" smtClean="0">
                <a:sym typeface="Wingdings" panose="05000000000000000000" pitchFamily="2" charset="2"/>
              </a:rPr>
              <a:t>Breaks down compounds into simpler products.</a:t>
            </a:r>
          </a:p>
          <a:p>
            <a:endParaRPr lang="en-US" sz="3200" dirty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AB  A + B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08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Chemical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963" y="1722969"/>
            <a:ext cx="7275360" cy="5248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6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000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000" b="1" dirty="0" smtClean="0"/>
          </a:p>
          <a:p>
            <a:pPr marL="0" indent="0">
              <a:buNone/>
            </a:pPr>
            <a:endParaRPr 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06623" y="404123"/>
            <a:ext cx="681403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Single Replacement: </a:t>
            </a:r>
            <a:r>
              <a:rPr lang="en-US" sz="3200" dirty="0"/>
              <a:t> </a:t>
            </a:r>
            <a:r>
              <a:rPr lang="en-US" sz="3200" dirty="0" smtClean="0"/>
              <a:t>One element replaces another in a compound.</a:t>
            </a:r>
          </a:p>
          <a:p>
            <a:endParaRPr lang="en-US" sz="3200" dirty="0"/>
          </a:p>
          <a:p>
            <a:r>
              <a:rPr lang="en-US" sz="3200" dirty="0" smtClean="0"/>
              <a:t>AB + C </a:t>
            </a:r>
            <a:r>
              <a:rPr lang="en-US" sz="3200" dirty="0" smtClean="0">
                <a:sym typeface="Wingdings" panose="05000000000000000000" pitchFamily="2" charset="2"/>
              </a:rPr>
              <a:t> AC + B</a:t>
            </a:r>
          </a:p>
          <a:p>
            <a:endParaRPr lang="en-US" sz="3200" dirty="0" smtClean="0">
              <a:sym typeface="Wingdings" panose="05000000000000000000" pitchFamily="2" charset="2"/>
            </a:endParaRPr>
          </a:p>
          <a:p>
            <a:r>
              <a:rPr lang="en-US" sz="3200" b="1" u="sng" dirty="0" smtClean="0">
                <a:sym typeface="Wingdings" panose="05000000000000000000" pitchFamily="2" charset="2"/>
              </a:rPr>
              <a:t>Double Replacement:</a:t>
            </a:r>
            <a:r>
              <a:rPr lang="en-US" sz="3200" dirty="0" smtClean="0">
                <a:sym typeface="Wingdings" panose="05000000000000000000" pitchFamily="2" charset="2"/>
              </a:rPr>
              <a:t> Elements in one compound appear to “trade places” with elements in another compound</a:t>
            </a:r>
          </a:p>
          <a:p>
            <a:endParaRPr lang="en-US" sz="3200" dirty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AB + CD  AC + BD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62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Chemical equation: a short, easy way to show a chemical reactions, using symbols instead of words</a:t>
            </a:r>
          </a:p>
          <a:p>
            <a:pPr lvl="1"/>
            <a:r>
              <a:rPr lang="en-US" sz="3200" b="1" dirty="0" smtClean="0"/>
              <a:t>Chemical equations are chemical formulas and other symbols instead of words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2550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Formulas represent the substances involved in a reaction</a:t>
            </a:r>
          </a:p>
          <a:p>
            <a:pPr lvl="1"/>
            <a:r>
              <a:rPr lang="en-US" sz="3000" b="1" dirty="0" smtClean="0"/>
              <a:t>It is a combination of symbols that represent the elements in a compound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15594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br>
              <a:rPr lang="en-US" dirty="0" smtClean="0"/>
            </a:b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Carbon Dioxide</a:t>
            </a:r>
          </a:p>
          <a:p>
            <a:r>
              <a:rPr lang="en-US" sz="3000" b="1" dirty="0" smtClean="0"/>
              <a:t>CO</a:t>
            </a:r>
            <a:r>
              <a:rPr lang="en-US" sz="3000" b="1" baseline="-25000" dirty="0" smtClean="0"/>
              <a:t>2</a:t>
            </a:r>
            <a:r>
              <a:rPr lang="en-US" sz="3000" b="1" dirty="0" smtClean="0"/>
              <a:t>- Carbon and Oxygen</a:t>
            </a:r>
          </a:p>
          <a:p>
            <a:r>
              <a:rPr lang="en-US" sz="3000" b="1" dirty="0"/>
              <a:t> </a:t>
            </a:r>
            <a:r>
              <a:rPr lang="en-US" sz="3000" b="1" dirty="0" smtClean="0"/>
              <a:t>1 Carbon Atom</a:t>
            </a:r>
          </a:p>
          <a:p>
            <a:r>
              <a:rPr lang="en-US" sz="3000" b="1" dirty="0" smtClean="0"/>
              <a:t> 2 Oxygen</a:t>
            </a:r>
          </a:p>
        </p:txBody>
      </p:sp>
    </p:spTree>
    <p:extLst>
      <p:ext uri="{BB962C8B-B14F-4D97-AF65-F5344CB8AC3E}">
        <p14:creationId xmlns:p14="http://schemas.microsoft.com/office/powerpoint/2010/main" val="140018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an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2359" y="803186"/>
            <a:ext cx="6717961" cy="5248622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Reactants: </a:t>
            </a:r>
            <a:r>
              <a:rPr lang="en-US" sz="3000" dirty="0" smtClean="0"/>
              <a:t>substances you begin with</a:t>
            </a:r>
          </a:p>
          <a:p>
            <a:r>
              <a:rPr lang="en-US" sz="3000" b="1" dirty="0" smtClean="0"/>
              <a:t>Products:</a:t>
            </a:r>
            <a:r>
              <a:rPr lang="en-US" sz="3000" dirty="0" smtClean="0"/>
              <a:t> when the reaction is complete, the new substance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7735" y="5559365"/>
            <a:ext cx="967348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Reactant + Reactant </a:t>
            </a:r>
            <a:r>
              <a:rPr lang="en-US" sz="4000" dirty="0">
                <a:sym typeface="Wingdings" panose="05000000000000000000" pitchFamily="2" charset="2"/>
              </a:rPr>
              <a:t> Product +Product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5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an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2359" y="-34697"/>
            <a:ext cx="6717961" cy="5248622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The arrow is read as “yields”</a:t>
            </a:r>
          </a:p>
          <a:p>
            <a:r>
              <a:rPr lang="en-US" sz="3000" b="1" dirty="0" smtClean="0"/>
              <a:t>The number of reactants and products can vary</a:t>
            </a:r>
          </a:p>
          <a:p>
            <a:r>
              <a:rPr lang="en-US" sz="3000" b="1" dirty="0" smtClean="0"/>
              <a:t>How many reactants and products?</a:t>
            </a:r>
            <a:endParaRPr lang="en-US" sz="3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47366" y="4721482"/>
            <a:ext cx="638794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CaCO</a:t>
            </a:r>
            <a:r>
              <a:rPr lang="en-US" sz="4000" baseline="-25000" dirty="0" smtClean="0"/>
              <a:t>3</a:t>
            </a:r>
            <a:r>
              <a:rPr lang="en-US" sz="4000" dirty="0" smtClean="0">
                <a:sym typeface="Wingdings" panose="05000000000000000000" pitchFamily="2" charset="2"/>
              </a:rPr>
              <a:t> </a:t>
            </a:r>
            <a:r>
              <a:rPr lang="en-US" sz="4000" dirty="0" err="1" smtClean="0">
                <a:sym typeface="Wingdings" panose="05000000000000000000" pitchFamily="2" charset="2"/>
              </a:rPr>
              <a:t>CaO</a:t>
            </a:r>
            <a:r>
              <a:rPr lang="en-US" sz="4000" dirty="0" smtClean="0">
                <a:sym typeface="Wingdings" panose="05000000000000000000" pitchFamily="2" charset="2"/>
              </a:rPr>
              <a:t> + CO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endParaRPr lang="en-US" sz="40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47365" y="5706367"/>
            <a:ext cx="638794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Fe + S</a:t>
            </a:r>
            <a:r>
              <a:rPr lang="en-US" sz="4000" dirty="0" smtClean="0">
                <a:sym typeface="Wingdings" panose="05000000000000000000" pitchFamily="2" charset="2"/>
              </a:rPr>
              <a:t> </a:t>
            </a:r>
            <a:r>
              <a:rPr lang="en-US" sz="4000" dirty="0" err="1" smtClean="0">
                <a:sym typeface="Wingdings" panose="05000000000000000000" pitchFamily="2" charset="2"/>
              </a:rPr>
              <a:t>FeS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0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2359" y="803186"/>
            <a:ext cx="6717961" cy="5248622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Conservation of mass: </a:t>
            </a:r>
            <a:r>
              <a:rPr lang="en-US" sz="3000" dirty="0" smtClean="0"/>
              <a:t>states that during a chemical reaction, matter is not created or destroyed. All the atoms present at the start of the reaction are present at the end</a:t>
            </a:r>
          </a:p>
        </p:txBody>
      </p:sp>
    </p:spTree>
    <p:extLst>
      <p:ext uri="{BB962C8B-B14F-4D97-AF65-F5344CB8AC3E}">
        <p14:creationId xmlns:p14="http://schemas.microsoft.com/office/powerpoint/2010/main" val="414199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Conservation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2359" y="803186"/>
            <a:ext cx="6717961" cy="5248622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The total mass of reactants must equal the total mass of products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40357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and Closed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2359" y="803186"/>
            <a:ext cx="6717961" cy="5248622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Do they follow conservation of mass?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56245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1579</TotalTime>
  <Words>382</Words>
  <Application>Microsoft Office PowerPoint</Application>
  <PresentationFormat>Widescreen</PresentationFormat>
  <Paragraphs>81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Rockwell</vt:lpstr>
      <vt:lpstr>Wingdings</vt:lpstr>
      <vt:lpstr>Atlas</vt:lpstr>
      <vt:lpstr>Describing Chemical Reactions</vt:lpstr>
      <vt:lpstr>Chemical Equations</vt:lpstr>
      <vt:lpstr>Formulas</vt:lpstr>
      <vt:lpstr>Formula Examples</vt:lpstr>
      <vt:lpstr>Structure of an Equation</vt:lpstr>
      <vt:lpstr>Structure of an Equation</vt:lpstr>
      <vt:lpstr>Conservation of Mass</vt:lpstr>
      <vt:lpstr>Modeling Conservation of Mass</vt:lpstr>
      <vt:lpstr>Open and Closed Systems</vt:lpstr>
      <vt:lpstr>Balancing Equations</vt:lpstr>
      <vt:lpstr>Balancing Equations</vt:lpstr>
      <vt:lpstr>Classifying Chemical Equations</vt:lpstr>
      <vt:lpstr>Classifying Chemical Equations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Chemical Reactions</dc:title>
  <dc:creator>Jennifer Boatright</dc:creator>
  <cp:lastModifiedBy>Windows User</cp:lastModifiedBy>
  <cp:revision>9</cp:revision>
  <dcterms:created xsi:type="dcterms:W3CDTF">2017-11-13T18:28:35Z</dcterms:created>
  <dcterms:modified xsi:type="dcterms:W3CDTF">2020-11-27T23:24:38Z</dcterms:modified>
</cp:coreProperties>
</file>