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7"/>
  </p:handoutMasterIdLst>
  <p:sldIdLst>
    <p:sldId id="256" r:id="rId2"/>
    <p:sldId id="257" r:id="rId3"/>
    <p:sldId id="258" r:id="rId4"/>
    <p:sldId id="295" r:id="rId5"/>
    <p:sldId id="263" r:id="rId6"/>
    <p:sldId id="278" r:id="rId7"/>
    <p:sldId id="279" r:id="rId8"/>
    <p:sldId id="280" r:id="rId9"/>
    <p:sldId id="264" r:id="rId10"/>
    <p:sldId id="270" r:id="rId11"/>
    <p:sldId id="294" r:id="rId12"/>
    <p:sldId id="282" r:id="rId13"/>
    <p:sldId id="281" r:id="rId14"/>
    <p:sldId id="265" r:id="rId15"/>
    <p:sldId id="292" r:id="rId16"/>
    <p:sldId id="260" r:id="rId17"/>
    <p:sldId id="266" r:id="rId18"/>
    <p:sldId id="283" r:id="rId19"/>
    <p:sldId id="267" r:id="rId20"/>
    <p:sldId id="262" r:id="rId21"/>
    <p:sldId id="293" r:id="rId22"/>
    <p:sldId id="284" r:id="rId23"/>
    <p:sldId id="285" r:id="rId24"/>
    <p:sldId id="273" r:id="rId25"/>
    <p:sldId id="275" r:id="rId26"/>
    <p:sldId id="268" r:id="rId27"/>
    <p:sldId id="271" r:id="rId28"/>
    <p:sldId id="274" r:id="rId29"/>
    <p:sldId id="286" r:id="rId30"/>
    <p:sldId id="287" r:id="rId31"/>
    <p:sldId id="288" r:id="rId32"/>
    <p:sldId id="290" r:id="rId33"/>
    <p:sldId id="289" r:id="rId34"/>
    <p:sldId id="291" r:id="rId35"/>
    <p:sldId id="277" r:id="rId36"/>
    <p:sldId id="297" r:id="rId37"/>
    <p:sldId id="300" r:id="rId38"/>
    <p:sldId id="296" r:id="rId39"/>
    <p:sldId id="298" r:id="rId40"/>
    <p:sldId id="299" r:id="rId41"/>
    <p:sldId id="269" r:id="rId42"/>
    <p:sldId id="301" r:id="rId43"/>
    <p:sldId id="302" r:id="rId44"/>
    <p:sldId id="303" r:id="rId45"/>
    <p:sldId id="276" r:id="rId46"/>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41" d="100"/>
          <a:sy n="41" d="100"/>
        </p:scale>
        <p:origin x="70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8F689C83-27F3-4D8D-AD6A-3F398F1DADDD}" type="datetimeFigureOut">
              <a:rPr lang="en-US" smtClean="0"/>
              <a:pPr/>
              <a:t>12/5/2019</a:t>
            </a:fld>
            <a:endParaRPr lang="en-US"/>
          </a:p>
        </p:txBody>
      </p:sp>
      <p:sp>
        <p:nvSpPr>
          <p:cNvPr id="4" name="Footer Placeholder 3"/>
          <p:cNvSpPr>
            <a:spLocks noGrp="1"/>
          </p:cNvSpPr>
          <p:nvPr>
            <p:ph type="ftr" sz="quarter" idx="2"/>
          </p:nvPr>
        </p:nvSpPr>
        <p:spPr>
          <a:xfrm>
            <a:off x="0" y="8886825"/>
            <a:ext cx="3055938"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86825"/>
            <a:ext cx="3055937" cy="468313"/>
          </a:xfrm>
          <a:prstGeom prst="rect">
            <a:avLst/>
          </a:prstGeom>
        </p:spPr>
        <p:txBody>
          <a:bodyPr vert="horz" lIns="91440" tIns="45720" rIns="91440" bIns="45720" rtlCol="0" anchor="b"/>
          <a:lstStyle>
            <a:lvl1pPr algn="r">
              <a:defRPr sz="1200"/>
            </a:lvl1pPr>
          </a:lstStyle>
          <a:p>
            <a:fld id="{18A02A44-B107-4ADA-82CB-56959F18158C}" type="slidenum">
              <a:rPr lang="en-US" smtClean="0"/>
              <a:pPr/>
              <a:t>‹#›</a:t>
            </a:fld>
            <a:endParaRPr lang="en-US"/>
          </a:p>
        </p:txBody>
      </p:sp>
    </p:spTree>
    <p:extLst>
      <p:ext uri="{BB962C8B-B14F-4D97-AF65-F5344CB8AC3E}">
        <p14:creationId xmlns:p14="http://schemas.microsoft.com/office/powerpoint/2010/main" val="8281064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8A971-9FE8-400E-865C-684AA068D2AF}"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8A971-9FE8-400E-865C-684AA068D2AF}"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8A971-9FE8-400E-865C-684AA068D2AF}"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8A971-9FE8-400E-865C-684AA068D2AF}"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8A971-9FE8-400E-865C-684AA068D2AF}"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8A971-9FE8-400E-865C-684AA068D2AF}"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8A971-9FE8-400E-865C-684AA068D2AF}" type="datetimeFigureOut">
              <a:rPr lang="en-US" smtClean="0"/>
              <a:pPr/>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8A971-9FE8-400E-865C-684AA068D2AF}" type="datetimeFigureOut">
              <a:rPr lang="en-US" smtClean="0"/>
              <a:pPr/>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8A971-9FE8-400E-865C-684AA068D2AF}" type="datetimeFigureOut">
              <a:rPr lang="en-US" smtClean="0"/>
              <a:pPr/>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8A971-9FE8-400E-865C-684AA068D2AF}"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8A971-9FE8-400E-865C-684AA068D2AF}"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F5BB-DC0F-40DB-8FE4-7930EA6AE7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8A971-9FE8-400E-865C-684AA068D2AF}" type="datetimeFigureOut">
              <a:rPr lang="en-US" smtClean="0"/>
              <a:pPr/>
              <a:t>12/5/2019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EF5BB-DC0F-40DB-8FE4-7930EA6AE7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Bn41lXKyVW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4771" y="295870"/>
            <a:ext cx="501797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Cycles of Matter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7410" name="Picture 2" descr="http://organictobe.org/wp-content/uploads/2009/03/pole-beans.jpg"/>
          <p:cNvPicPr>
            <a:picLocks noChangeAspect="1" noChangeArrowheads="1"/>
          </p:cNvPicPr>
          <p:nvPr/>
        </p:nvPicPr>
        <p:blipFill>
          <a:blip r:embed="rId2" cstate="print"/>
          <a:srcRect/>
          <a:stretch>
            <a:fillRect/>
          </a:stretch>
        </p:blipFill>
        <p:spPr bwMode="auto">
          <a:xfrm>
            <a:off x="533400" y="1447800"/>
            <a:ext cx="4044950" cy="5334000"/>
          </a:xfrm>
          <a:prstGeom prst="rect">
            <a:avLst/>
          </a:prstGeom>
          <a:noFill/>
          <a:ln>
            <a:solidFill>
              <a:schemeClr val="accent1"/>
            </a:solidFill>
          </a:ln>
        </p:spPr>
      </p:pic>
      <p:pic>
        <p:nvPicPr>
          <p:cNvPr id="17412" name="Picture 4" descr="http://msnbcmedia.msn.com/j/msnbc/Components/Photos/050309/050309_coal_plant_vmed.widec.jpg"/>
          <p:cNvPicPr>
            <a:picLocks noChangeAspect="1" noChangeArrowheads="1"/>
          </p:cNvPicPr>
          <p:nvPr/>
        </p:nvPicPr>
        <p:blipFill>
          <a:blip r:embed="rId3" cstate="print"/>
          <a:srcRect/>
          <a:stretch>
            <a:fillRect/>
          </a:stretch>
        </p:blipFill>
        <p:spPr bwMode="auto">
          <a:xfrm>
            <a:off x="4876800" y="1524000"/>
            <a:ext cx="3479350" cy="5265727"/>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585"/>
            <a:ext cx="9144000" cy="6865166"/>
          </a:xfrm>
        </p:spPr>
      </p:pic>
    </p:spTree>
    <p:extLst>
      <p:ext uri="{BB962C8B-B14F-4D97-AF65-F5344CB8AC3E}">
        <p14:creationId xmlns:p14="http://schemas.microsoft.com/office/powerpoint/2010/main" val="2293310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246184" y="17585"/>
            <a:ext cx="8651631" cy="6893790"/>
          </a:xfrm>
          <a:prstGeom prst="rect">
            <a:avLst/>
          </a:prstGeom>
        </p:spPr>
      </p:pic>
    </p:spTree>
    <p:extLst>
      <p:ext uri="{BB962C8B-B14F-4D97-AF65-F5344CB8AC3E}">
        <p14:creationId xmlns:p14="http://schemas.microsoft.com/office/powerpoint/2010/main" val="123871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stretch>
            <a:fillRect/>
          </a:stretch>
        </p:blipFill>
        <p:spPr>
          <a:xfrm>
            <a:off x="-23446" y="0"/>
            <a:ext cx="9528794" cy="7232041"/>
          </a:xfrm>
          <a:prstGeom prst="rect">
            <a:avLst/>
          </a:prstGeom>
        </p:spPr>
      </p:pic>
    </p:spTree>
    <p:extLst>
      <p:ext uri="{BB962C8B-B14F-4D97-AF65-F5344CB8AC3E}">
        <p14:creationId xmlns:p14="http://schemas.microsoft.com/office/powerpoint/2010/main" val="219184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stretch>
            <a:fillRect/>
          </a:stretch>
        </p:blipFill>
        <p:spPr>
          <a:xfrm>
            <a:off x="-135843" y="23446"/>
            <a:ext cx="9279843" cy="7073541"/>
          </a:xfrm>
          <a:prstGeom prst="rect">
            <a:avLst/>
          </a:prstGeom>
        </p:spPr>
      </p:pic>
    </p:spTree>
    <p:extLst>
      <p:ext uri="{BB962C8B-B14F-4D97-AF65-F5344CB8AC3E}">
        <p14:creationId xmlns:p14="http://schemas.microsoft.com/office/powerpoint/2010/main" val="155426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Oxygen Cycle</a:t>
            </a:r>
            <a:endParaRPr lang="en-US" sz="4400" b="1" dirty="0">
              <a:solidFill>
                <a:schemeClr val="tx1"/>
              </a:solidFill>
            </a:endParaRPr>
          </a:p>
        </p:txBody>
      </p:sp>
      <p:sp>
        <p:nvSpPr>
          <p:cNvPr id="3" name="TextBox 2"/>
          <p:cNvSpPr txBox="1"/>
          <p:nvPr/>
        </p:nvSpPr>
        <p:spPr>
          <a:xfrm>
            <a:off x="152400" y="1125077"/>
            <a:ext cx="8733692" cy="3170099"/>
          </a:xfrm>
          <a:prstGeom prst="rect">
            <a:avLst/>
          </a:prstGeom>
          <a:noFill/>
        </p:spPr>
        <p:txBody>
          <a:bodyPr wrap="square" rtlCol="0">
            <a:spAutoFit/>
          </a:bodyPr>
          <a:lstStyle/>
          <a:p>
            <a:pPr algn="ctr">
              <a:buFont typeface="Arial" pitchFamily="34" charset="0"/>
              <a:buChar char="•"/>
            </a:pPr>
            <a:r>
              <a:rPr lang="en-US" sz="4000" dirty="0" smtClean="0"/>
              <a:t>Producers take in carbon dioxide and give off oxygen.  (consumers are </a:t>
            </a:r>
            <a:r>
              <a:rPr lang="en-US" sz="4000" dirty="0" smtClean="0"/>
              <a:t>opposite)</a:t>
            </a:r>
          </a:p>
          <a:p>
            <a:pPr algn="ctr">
              <a:buFont typeface="Arial" pitchFamily="34" charset="0"/>
              <a:buChar char="•"/>
            </a:pPr>
            <a:r>
              <a:rPr lang="en-US" sz="4000" dirty="0" smtClean="0"/>
              <a:t>Most </a:t>
            </a:r>
            <a:r>
              <a:rPr lang="en-US" sz="4000" dirty="0" smtClean="0"/>
              <a:t>organisms take in oxygen and give off carbon dioxide.</a:t>
            </a:r>
            <a:endParaRPr lang="en-US" sz="4000" dirty="0"/>
          </a:p>
        </p:txBody>
      </p:sp>
      <p:sp>
        <p:nvSpPr>
          <p:cNvPr id="4" name="Rectangle 3"/>
          <p:cNvSpPr/>
          <p:nvPr/>
        </p:nvSpPr>
        <p:spPr>
          <a:xfrm>
            <a:off x="0" y="6147797"/>
            <a:ext cx="8628185" cy="369332"/>
          </a:xfrm>
          <a:prstGeom prst="rect">
            <a:avLst/>
          </a:prstGeom>
        </p:spPr>
        <p:txBody>
          <a:bodyPr wrap="square">
            <a:spAutoFit/>
          </a:bodyPr>
          <a:lstStyle/>
          <a:p>
            <a:r>
              <a:rPr lang="en-CA" dirty="0"/>
              <a:t>https://www.youtube.com/watch?v=E8Y6L5TI_94</a:t>
            </a:r>
          </a:p>
        </p:txBody>
      </p:sp>
      <p:sp>
        <p:nvSpPr>
          <p:cNvPr id="5" name="Rectangle 4"/>
          <p:cNvSpPr/>
          <p:nvPr/>
        </p:nvSpPr>
        <p:spPr>
          <a:xfrm>
            <a:off x="2590800" y="6517129"/>
            <a:ext cx="7239000" cy="369332"/>
          </a:xfrm>
          <a:prstGeom prst="rect">
            <a:avLst/>
          </a:prstGeom>
        </p:spPr>
        <p:txBody>
          <a:bodyPr wrap="square">
            <a:spAutoFit/>
          </a:bodyPr>
          <a:lstStyle/>
          <a:p>
            <a:r>
              <a:rPr lang="en-CA" dirty="0" smtClean="0"/>
              <a:t>Hilarious Video: https</a:t>
            </a:r>
            <a:r>
              <a:rPr lang="en-CA" dirty="0"/>
              <a:t>://www.youtube.com/watch?v=bWaEB4BMFAQ</a:t>
            </a:r>
          </a:p>
        </p:txBody>
      </p:sp>
      <p:pic>
        <p:nvPicPr>
          <p:cNvPr id="6" name="Picture 5"/>
          <p:cNvPicPr>
            <a:picLocks noChangeAspect="1"/>
          </p:cNvPicPr>
          <p:nvPr/>
        </p:nvPicPr>
        <p:blipFill>
          <a:blip r:embed="rId2"/>
          <a:stretch>
            <a:fillRect/>
          </a:stretch>
        </p:blipFill>
        <p:spPr>
          <a:xfrm>
            <a:off x="1676400" y="4201051"/>
            <a:ext cx="5304693" cy="194674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5862" y="0"/>
            <a:ext cx="9321510" cy="6619822"/>
          </a:xfrm>
          <a:prstGeom prst="rect">
            <a:avLst/>
          </a:prstGeom>
        </p:spPr>
      </p:pic>
    </p:spTree>
    <p:extLst>
      <p:ext uri="{BB962C8B-B14F-4D97-AF65-F5344CB8AC3E}">
        <p14:creationId xmlns:p14="http://schemas.microsoft.com/office/powerpoint/2010/main" val="3287336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Eco-Biome_COcycles1_sx5679b3"/>
          <p:cNvPicPr>
            <a:picLocks noChangeAspect="1" noChangeArrowheads="1"/>
          </p:cNvPicPr>
          <p:nvPr/>
        </p:nvPicPr>
        <p:blipFill>
          <a:blip r:embed="rId2" cstate="print"/>
          <a:srcRect/>
          <a:stretch>
            <a:fillRect/>
          </a:stretch>
        </p:blipFill>
        <p:spPr bwMode="auto">
          <a:xfrm>
            <a:off x="1371600" y="78070"/>
            <a:ext cx="7118142" cy="6703730"/>
          </a:xfrm>
          <a:prstGeom prst="rect">
            <a:avLst/>
          </a:prstGeom>
          <a:noFill/>
        </p:spPr>
      </p:pic>
      <p:pic>
        <p:nvPicPr>
          <p:cNvPr id="6" name="Picture 15" descr="Eco-Biome_COcycles-Purplearrows-c_sx5679b3"/>
          <p:cNvPicPr>
            <a:picLocks noChangeAspect="1" noChangeArrowheads="1"/>
          </p:cNvPicPr>
          <p:nvPr/>
        </p:nvPicPr>
        <p:blipFill>
          <a:blip r:embed="rId3" cstate="print"/>
          <a:srcRect/>
          <a:stretch>
            <a:fillRect/>
          </a:stretch>
        </p:blipFill>
        <p:spPr bwMode="auto">
          <a:xfrm>
            <a:off x="1936220" y="199347"/>
            <a:ext cx="5667698" cy="6214153"/>
          </a:xfrm>
          <a:prstGeom prst="rect">
            <a:avLst/>
          </a:prstGeom>
          <a:noFill/>
        </p:spPr>
      </p:pic>
      <p:pic>
        <p:nvPicPr>
          <p:cNvPr id="7" name="Picture 13" descr="Eco-Biome_COcycles-orangearrows-c_sx5679b3"/>
          <p:cNvPicPr>
            <a:picLocks noChangeAspect="1" noChangeArrowheads="1"/>
          </p:cNvPicPr>
          <p:nvPr/>
        </p:nvPicPr>
        <p:blipFill>
          <a:blip r:embed="rId4" cstate="print"/>
          <a:srcRect/>
          <a:stretch>
            <a:fillRect/>
          </a:stretch>
        </p:blipFill>
        <p:spPr bwMode="auto">
          <a:xfrm>
            <a:off x="5201317" y="4329690"/>
            <a:ext cx="2909013" cy="1842510"/>
          </a:xfrm>
          <a:prstGeom prst="rect">
            <a:avLst/>
          </a:prstGeom>
          <a:noFill/>
        </p:spPr>
      </p:pic>
      <p:pic>
        <p:nvPicPr>
          <p:cNvPr id="8" name="Picture 14" descr="Eco-Biome_COcycles-Purple2-c_sx5679b3"/>
          <p:cNvPicPr>
            <a:picLocks noChangeAspect="1" noChangeArrowheads="1"/>
          </p:cNvPicPr>
          <p:nvPr/>
        </p:nvPicPr>
        <p:blipFill>
          <a:blip r:embed="rId5" cstate="print"/>
          <a:srcRect/>
          <a:stretch>
            <a:fillRect/>
          </a:stretch>
        </p:blipFill>
        <p:spPr bwMode="auto">
          <a:xfrm>
            <a:off x="6175857" y="955099"/>
            <a:ext cx="2009086" cy="3845502"/>
          </a:xfrm>
          <a:prstGeom prst="rect">
            <a:avLst/>
          </a:prstGeom>
          <a:noFill/>
        </p:spPr>
      </p:pic>
      <p:sp>
        <p:nvSpPr>
          <p:cNvPr id="9" name="TextBox 8"/>
          <p:cNvSpPr txBox="1"/>
          <p:nvPr/>
        </p:nvSpPr>
        <p:spPr>
          <a:xfrm>
            <a:off x="152400" y="0"/>
            <a:ext cx="3200400" cy="923330"/>
          </a:xfrm>
          <a:prstGeom prst="rect">
            <a:avLst/>
          </a:prstGeom>
          <a:noFill/>
        </p:spPr>
        <p:txBody>
          <a:bodyPr wrap="square" rtlCol="0">
            <a:spAutoFit/>
          </a:bodyPr>
          <a:lstStyle/>
          <a:p>
            <a:r>
              <a:rPr lang="en-US" sz="2700" dirty="0" smtClean="0">
                <a:latin typeface="Bernard MT Condensed" pitchFamily="18" charset="0"/>
              </a:rPr>
              <a:t>Carbon (</a:t>
            </a:r>
            <a:r>
              <a:rPr lang="en-US" sz="2700" dirty="0" smtClean="0">
                <a:solidFill>
                  <a:srgbClr val="CC00CC"/>
                </a:solidFill>
                <a:latin typeface="Bernard MT Condensed" pitchFamily="18" charset="0"/>
              </a:rPr>
              <a:t>purple</a:t>
            </a:r>
            <a:r>
              <a:rPr lang="en-US" sz="2700" dirty="0" smtClean="0">
                <a:latin typeface="Bernard MT Condensed" pitchFamily="18" charset="0"/>
              </a:rPr>
              <a:t>) and Oxygen (</a:t>
            </a:r>
            <a:r>
              <a:rPr lang="en-US" sz="2700" dirty="0" smtClean="0">
                <a:solidFill>
                  <a:srgbClr val="FF9900"/>
                </a:solidFill>
                <a:latin typeface="Bernard MT Condensed" pitchFamily="18" charset="0"/>
              </a:rPr>
              <a:t>orange</a:t>
            </a:r>
            <a:r>
              <a:rPr lang="en-US" sz="2700" dirty="0" smtClean="0">
                <a:latin typeface="Bernard MT Condensed" pitchFamily="18" charset="0"/>
              </a:rPr>
              <a:t>) Cycle</a:t>
            </a:r>
            <a:endParaRPr lang="en-US" sz="2700" dirty="0">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Human Impact</a:t>
            </a:r>
            <a:endParaRPr lang="en-US" sz="4400" b="1" dirty="0">
              <a:solidFill>
                <a:schemeClr val="tx1"/>
              </a:solidFill>
            </a:endParaRPr>
          </a:p>
        </p:txBody>
      </p:sp>
      <p:sp>
        <p:nvSpPr>
          <p:cNvPr id="3" name="TextBox 2"/>
          <p:cNvSpPr txBox="1"/>
          <p:nvPr/>
        </p:nvSpPr>
        <p:spPr>
          <a:xfrm>
            <a:off x="152400" y="1524000"/>
            <a:ext cx="8839200" cy="4832092"/>
          </a:xfrm>
          <a:prstGeom prst="rect">
            <a:avLst/>
          </a:prstGeom>
          <a:noFill/>
        </p:spPr>
        <p:txBody>
          <a:bodyPr wrap="square" rtlCol="0">
            <a:spAutoFit/>
          </a:bodyPr>
          <a:lstStyle/>
          <a:p>
            <a:pPr>
              <a:buFont typeface="Arial" pitchFamily="34" charset="0"/>
              <a:buChar char="•"/>
            </a:pPr>
            <a:r>
              <a:rPr lang="en-US" sz="4400" dirty="0" smtClean="0"/>
              <a:t>Humans affect the amount of carbon dioxide in the atmosphere:</a:t>
            </a:r>
            <a:endParaRPr lang="en-US" sz="4400" dirty="0"/>
          </a:p>
          <a:p>
            <a:pPr lvl="1">
              <a:buFont typeface="Arial" pitchFamily="34" charset="0"/>
              <a:buChar char="•"/>
            </a:pPr>
            <a:r>
              <a:rPr lang="en-US" sz="4400" dirty="0" smtClean="0"/>
              <a:t>Burning oil and other fossil fuels</a:t>
            </a:r>
          </a:p>
          <a:p>
            <a:pPr lvl="1">
              <a:buFont typeface="Arial" pitchFamily="34" charset="0"/>
              <a:buChar char="•"/>
            </a:pPr>
            <a:r>
              <a:rPr lang="en-US" sz="4400" dirty="0" smtClean="0"/>
              <a:t>Clearing forests for lumber</a:t>
            </a:r>
          </a:p>
          <a:p>
            <a:pPr lvl="1">
              <a:buFont typeface="Arial" pitchFamily="34" charset="0"/>
              <a:buChar char="•"/>
            </a:pPr>
            <a:r>
              <a:rPr lang="en-US" sz="4400" dirty="0" smtClean="0"/>
              <a:t>Burning down trees to clear a forest</a:t>
            </a:r>
          </a:p>
          <a:p>
            <a:pPr lvl="1">
              <a:buFont typeface="Arial" pitchFamily="34" charset="0"/>
              <a:buChar char="•"/>
            </a:pPr>
            <a:r>
              <a:rPr lang="en-US" sz="4400" dirty="0" smtClean="0"/>
              <a:t>Factories give off carbon dioxide</a:t>
            </a:r>
            <a:endParaRPr lang="en-US" sz="4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0" y="-123248"/>
            <a:ext cx="9143999" cy="7104496"/>
          </a:xfrm>
          <a:prstGeom prst="rect">
            <a:avLst/>
          </a:prstGeom>
        </p:spPr>
      </p:pic>
    </p:spTree>
    <p:extLst>
      <p:ext uri="{BB962C8B-B14F-4D97-AF65-F5344CB8AC3E}">
        <p14:creationId xmlns:p14="http://schemas.microsoft.com/office/powerpoint/2010/main" val="153032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Nitrogen Cycle</a:t>
            </a:r>
            <a:endParaRPr lang="en-US" sz="4400" b="1" dirty="0">
              <a:solidFill>
                <a:schemeClr val="tx1"/>
              </a:solidFill>
            </a:endParaRPr>
          </a:p>
        </p:txBody>
      </p:sp>
      <p:sp>
        <p:nvSpPr>
          <p:cNvPr id="3" name="TextBox 2"/>
          <p:cNvSpPr txBox="1"/>
          <p:nvPr/>
        </p:nvSpPr>
        <p:spPr>
          <a:xfrm>
            <a:off x="152400" y="1524000"/>
            <a:ext cx="8839200" cy="4662815"/>
          </a:xfrm>
          <a:prstGeom prst="rect">
            <a:avLst/>
          </a:prstGeom>
          <a:noFill/>
        </p:spPr>
        <p:txBody>
          <a:bodyPr wrap="square" rtlCol="0">
            <a:spAutoFit/>
          </a:bodyPr>
          <a:lstStyle/>
          <a:p>
            <a:pPr algn="ctr">
              <a:buFont typeface="Arial" pitchFamily="34" charset="0"/>
              <a:buChar char="•"/>
            </a:pPr>
            <a:r>
              <a:rPr lang="en-US" sz="3300" dirty="0" smtClean="0"/>
              <a:t>Nitrogen moves from the air to the soil, into living things, and back into the air.</a:t>
            </a:r>
          </a:p>
          <a:p>
            <a:pPr algn="ctr">
              <a:buFont typeface="Arial" pitchFamily="34" charset="0"/>
              <a:buChar char="•"/>
            </a:pPr>
            <a:endParaRPr lang="en-US" sz="3300" dirty="0"/>
          </a:p>
          <a:p>
            <a:pPr algn="ctr">
              <a:buFont typeface="Arial" pitchFamily="34" charset="0"/>
              <a:buChar char="•"/>
            </a:pPr>
            <a:r>
              <a:rPr lang="en-US" sz="3300" dirty="0" smtClean="0"/>
              <a:t>Nitrogen gas is plentiful in the atmosphere (78%) but cannot be used until it is “fixed”.</a:t>
            </a:r>
          </a:p>
          <a:p>
            <a:pPr algn="ctr">
              <a:buFont typeface="Arial" pitchFamily="34" charset="0"/>
              <a:buChar char="•"/>
            </a:pPr>
            <a:endParaRPr lang="en-US" sz="3300" dirty="0"/>
          </a:p>
          <a:p>
            <a:pPr algn="ctr">
              <a:buFont typeface="Arial" pitchFamily="34" charset="0"/>
              <a:buChar char="•"/>
            </a:pPr>
            <a:r>
              <a:rPr lang="en-US" sz="3300" dirty="0" smtClean="0"/>
              <a:t>Most nitrogen is fixed by bacteria.</a:t>
            </a:r>
          </a:p>
          <a:p>
            <a:pPr algn="ctr">
              <a:buFont typeface="Arial" pitchFamily="34" charset="0"/>
              <a:buChar char="•"/>
            </a:pPr>
            <a:endParaRPr lang="en-US" sz="3300" dirty="0"/>
          </a:p>
          <a:p>
            <a:pPr algn="ctr">
              <a:buFont typeface="Arial" pitchFamily="34" charset="0"/>
              <a:buChar char="•"/>
            </a:pPr>
            <a:r>
              <a:rPr lang="en-US" sz="3300" dirty="0" smtClean="0"/>
              <a:t>They change free N to useable 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Water Cycle</a:t>
            </a:r>
            <a:endParaRPr lang="en-US" sz="4400" b="1" dirty="0">
              <a:solidFill>
                <a:schemeClr val="tx1"/>
              </a:solidFill>
            </a:endParaRPr>
          </a:p>
        </p:txBody>
      </p:sp>
      <p:sp>
        <p:nvSpPr>
          <p:cNvPr id="3" name="TextBox 2"/>
          <p:cNvSpPr txBox="1"/>
          <p:nvPr/>
        </p:nvSpPr>
        <p:spPr>
          <a:xfrm>
            <a:off x="381000" y="1817906"/>
            <a:ext cx="8382000" cy="4278094"/>
          </a:xfrm>
          <a:prstGeom prst="rect">
            <a:avLst/>
          </a:prstGeom>
          <a:noFill/>
        </p:spPr>
        <p:txBody>
          <a:bodyPr wrap="square" rtlCol="0">
            <a:spAutoFit/>
          </a:bodyPr>
          <a:lstStyle/>
          <a:p>
            <a:pPr algn="ctr">
              <a:buFont typeface="Arial" pitchFamily="34" charset="0"/>
              <a:buChar char="•"/>
            </a:pPr>
            <a:r>
              <a:rPr lang="en-US" sz="3400" dirty="0" smtClean="0"/>
              <a:t>The continuous process by which water moves from the Earth’s surface to the atmosphere and back.</a:t>
            </a:r>
          </a:p>
          <a:p>
            <a:pPr algn="ctr">
              <a:buFont typeface="Arial" pitchFamily="34" charset="0"/>
              <a:buChar char="•"/>
            </a:pPr>
            <a:endParaRPr lang="en-US" sz="3400" dirty="0"/>
          </a:p>
          <a:p>
            <a:pPr algn="ctr"/>
            <a:r>
              <a:rPr lang="en-US" sz="3400" b="1" u="sng" dirty="0" smtClean="0"/>
              <a:t>It uses the process of:</a:t>
            </a:r>
          </a:p>
          <a:p>
            <a:pPr algn="ctr">
              <a:buFont typeface="Arial" pitchFamily="34" charset="0"/>
              <a:buChar char="•"/>
            </a:pPr>
            <a:r>
              <a:rPr lang="en-US" sz="3400" dirty="0" smtClean="0"/>
              <a:t>Evaporation (liquid to gas)</a:t>
            </a:r>
          </a:p>
          <a:p>
            <a:pPr algn="ctr">
              <a:buFont typeface="Arial" pitchFamily="34" charset="0"/>
              <a:buChar char="•"/>
            </a:pPr>
            <a:r>
              <a:rPr lang="en-US" sz="3400" dirty="0" smtClean="0"/>
              <a:t>Condensation (gas to liquid) </a:t>
            </a:r>
          </a:p>
          <a:p>
            <a:pPr algn="ctr">
              <a:buFont typeface="Arial" pitchFamily="34" charset="0"/>
              <a:buChar char="•"/>
            </a:pPr>
            <a:r>
              <a:rPr lang="en-US" sz="3400" dirty="0" smtClean="0"/>
              <a:t>Precipitation (water vapor falls to Earth)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Eco-Biome_NitroCycle1_sx5676a3_2"/>
          <p:cNvPicPr>
            <a:picLocks noChangeAspect="1" noChangeArrowheads="1"/>
          </p:cNvPicPr>
          <p:nvPr/>
        </p:nvPicPr>
        <p:blipFill>
          <a:blip r:embed="rId2" cstate="print"/>
          <a:srcRect/>
          <a:stretch>
            <a:fillRect/>
          </a:stretch>
        </p:blipFill>
        <p:spPr bwMode="auto">
          <a:xfrm>
            <a:off x="17585" y="504919"/>
            <a:ext cx="9416418" cy="5985158"/>
          </a:xfrm>
          <a:prstGeom prst="rect">
            <a:avLst/>
          </a:prstGeom>
          <a:noFill/>
        </p:spPr>
      </p:pic>
      <p:pic>
        <p:nvPicPr>
          <p:cNvPr id="7" name="Picture 8" descr="Eco-Biome_NitroCycle2-c_sx5676a3_2"/>
          <p:cNvPicPr>
            <a:picLocks noChangeAspect="1" noChangeArrowheads="1"/>
          </p:cNvPicPr>
          <p:nvPr/>
        </p:nvPicPr>
        <p:blipFill>
          <a:blip r:embed="rId3" cstate="print"/>
          <a:srcRect/>
          <a:stretch>
            <a:fillRect/>
          </a:stretch>
        </p:blipFill>
        <p:spPr bwMode="auto">
          <a:xfrm>
            <a:off x="3071446" y="504919"/>
            <a:ext cx="4381875" cy="3476035"/>
          </a:xfrm>
          <a:prstGeom prst="rect">
            <a:avLst/>
          </a:prstGeom>
          <a:noFill/>
        </p:spPr>
      </p:pic>
      <p:pic>
        <p:nvPicPr>
          <p:cNvPr id="8" name="Picture 9" descr="Eco-Biome_NitroCycle3-c_sx5676a3_2"/>
          <p:cNvPicPr>
            <a:picLocks noChangeAspect="1" noChangeArrowheads="1"/>
          </p:cNvPicPr>
          <p:nvPr/>
        </p:nvPicPr>
        <p:blipFill>
          <a:blip r:embed="rId4" cstate="print"/>
          <a:srcRect/>
          <a:stretch>
            <a:fillRect/>
          </a:stretch>
        </p:blipFill>
        <p:spPr bwMode="auto">
          <a:xfrm>
            <a:off x="4725794" y="4373796"/>
            <a:ext cx="3967777" cy="2116281"/>
          </a:xfrm>
          <a:prstGeom prst="rect">
            <a:avLst/>
          </a:prstGeom>
          <a:noFill/>
        </p:spPr>
      </p:pic>
      <p:pic>
        <p:nvPicPr>
          <p:cNvPr id="9" name="Picture 11" descr="Eco-Biome_NitroCycle4-c_sx5676a3_2"/>
          <p:cNvPicPr>
            <a:picLocks noChangeAspect="1" noChangeArrowheads="1"/>
          </p:cNvPicPr>
          <p:nvPr/>
        </p:nvPicPr>
        <p:blipFill>
          <a:blip r:embed="rId5" cstate="print"/>
          <a:srcRect/>
          <a:stretch>
            <a:fillRect/>
          </a:stretch>
        </p:blipFill>
        <p:spPr bwMode="auto">
          <a:xfrm>
            <a:off x="940703" y="4431070"/>
            <a:ext cx="2524405" cy="1246276"/>
          </a:xfrm>
          <a:prstGeom prst="rect">
            <a:avLst/>
          </a:prstGeom>
          <a:noFill/>
        </p:spPr>
      </p:pic>
      <p:pic>
        <p:nvPicPr>
          <p:cNvPr id="10" name="Picture 12" descr="Eco-Biome_NitroCycle5-c_sx5676a3_2"/>
          <p:cNvPicPr>
            <a:picLocks noChangeAspect="1" noChangeArrowheads="1"/>
          </p:cNvPicPr>
          <p:nvPr/>
        </p:nvPicPr>
        <p:blipFill>
          <a:blip r:embed="rId6" cstate="print"/>
          <a:srcRect/>
          <a:stretch>
            <a:fillRect/>
          </a:stretch>
        </p:blipFill>
        <p:spPr bwMode="auto">
          <a:xfrm>
            <a:off x="46892" y="955035"/>
            <a:ext cx="3048000" cy="3929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35169" y="0"/>
            <a:ext cx="9179169" cy="6629400"/>
          </a:xfrm>
          <a:prstGeom prst="rect">
            <a:avLst/>
          </a:prstGeom>
        </p:spPr>
      </p:pic>
    </p:spTree>
    <p:extLst>
      <p:ext uri="{BB962C8B-B14F-4D97-AF65-F5344CB8AC3E}">
        <p14:creationId xmlns:p14="http://schemas.microsoft.com/office/powerpoint/2010/main" val="164077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0" y="-158368"/>
            <a:ext cx="9144000" cy="7174735"/>
          </a:xfrm>
          <a:prstGeom prst="rect">
            <a:avLst/>
          </a:prstGeom>
        </p:spPr>
      </p:pic>
    </p:spTree>
    <p:extLst>
      <p:ext uri="{BB962C8B-B14F-4D97-AF65-F5344CB8AC3E}">
        <p14:creationId xmlns:p14="http://schemas.microsoft.com/office/powerpoint/2010/main" val="2254810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52400" y="196265"/>
            <a:ext cx="8991600" cy="6576942"/>
          </a:xfrm>
          <a:prstGeom prst="rect">
            <a:avLst/>
          </a:prstGeom>
        </p:spPr>
      </p:pic>
    </p:spTree>
    <p:extLst>
      <p:ext uri="{BB962C8B-B14F-4D97-AF65-F5344CB8AC3E}">
        <p14:creationId xmlns:p14="http://schemas.microsoft.com/office/powerpoint/2010/main" val="289695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8229600" cy="5486400"/>
          </a:xfrm>
        </p:spPr>
        <p:txBody>
          <a:bodyPr>
            <a:normAutofit fontScale="85000" lnSpcReduction="10000"/>
          </a:bodyPr>
          <a:lstStyle/>
          <a:p>
            <a:r>
              <a:rPr lang="en-US" dirty="0" smtClean="0"/>
              <a:t>Fixation: The conversion of atmospheric nitrogen into nitrogenous compounds by bacteria (Rhizobia) found in the root nodules of legumes and certain other plants, and in the soil</a:t>
            </a:r>
            <a:r>
              <a:rPr lang="en-US" dirty="0"/>
              <a:t>. </a:t>
            </a:r>
            <a:endParaRPr lang="en-US" dirty="0" smtClean="0"/>
          </a:p>
          <a:p>
            <a:pPr lvl="1"/>
            <a:r>
              <a:rPr lang="en-US" dirty="0" smtClean="0"/>
              <a:t>Nitrogen gas </a:t>
            </a:r>
            <a:r>
              <a:rPr lang="en-US" dirty="0"/>
              <a:t>must be converted to form compounds such as ammonia (NH4) or nitrate (NO3) </a:t>
            </a:r>
            <a:r>
              <a:rPr lang="en-US" dirty="0" smtClean="0"/>
              <a:t>which </a:t>
            </a:r>
            <a:r>
              <a:rPr lang="en-US" dirty="0"/>
              <a:t>can be taken up by living things</a:t>
            </a:r>
          </a:p>
          <a:p>
            <a:pPr lvl="1"/>
            <a:r>
              <a:rPr lang="en-US" dirty="0"/>
              <a:t>There is natural and human fixation of N2Natural: lightning, bacteria</a:t>
            </a:r>
          </a:p>
          <a:p>
            <a:pPr lvl="1"/>
            <a:r>
              <a:rPr lang="en-US" dirty="0"/>
              <a:t>Human: fossil fuel</a:t>
            </a:r>
            <a:r>
              <a:rPr lang="en-CA" dirty="0"/>
              <a:t> combustion, fertilizer manufacturing</a:t>
            </a:r>
          </a:p>
          <a:p>
            <a:r>
              <a:rPr lang="en-US" dirty="0" smtClean="0"/>
              <a:t>Assimilation</a:t>
            </a:r>
            <a:r>
              <a:rPr lang="en-US" dirty="0"/>
              <a:t>: Plants take nitrogen from the soil, by absorption through their roots in the form of their nitrate ions or ammonium ions. All nitrogen obtained by animals can be traced back to the eating of plants. </a:t>
            </a:r>
            <a:endParaRPr lang="en-CA" dirty="0"/>
          </a:p>
        </p:txBody>
      </p:sp>
      <p:sp>
        <p:nvSpPr>
          <p:cNvPr id="4" name="Rounded Rectangle 3"/>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Nitrogen Cycle</a:t>
            </a:r>
            <a:endParaRPr lang="en-US" sz="4400" b="1" dirty="0">
              <a:solidFill>
                <a:schemeClr val="tx1"/>
              </a:solidFill>
            </a:endParaRPr>
          </a:p>
        </p:txBody>
      </p:sp>
    </p:spTree>
    <p:extLst>
      <p:ext uri="{BB962C8B-B14F-4D97-AF65-F5344CB8AC3E}">
        <p14:creationId xmlns:p14="http://schemas.microsoft.com/office/powerpoint/2010/main" val="3418809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Denitrification: Process occurs when nitrates (NO3-) reduced to gaseous nitrogen (N2), as by bacterial action on soil. </a:t>
            </a:r>
          </a:p>
          <a:p>
            <a:endParaRPr lang="en-CA" dirty="0"/>
          </a:p>
        </p:txBody>
      </p:sp>
      <p:sp>
        <p:nvSpPr>
          <p:cNvPr id="4" name="Rounded Rectangle 3"/>
          <p:cNvSpPr/>
          <p:nvPr/>
        </p:nvSpPr>
        <p:spPr>
          <a:xfrm>
            <a:off x="304800" y="228600"/>
            <a:ext cx="8610600" cy="1189038"/>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Nitrogen Cycle</a:t>
            </a:r>
            <a:endParaRPr lang="en-US" sz="44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048000"/>
            <a:ext cx="4343400" cy="3571875"/>
          </a:xfrm>
          <a:prstGeom prst="rect">
            <a:avLst/>
          </a:prstGeom>
        </p:spPr>
      </p:pic>
    </p:spTree>
    <p:extLst>
      <p:ext uri="{BB962C8B-B14F-4D97-AF65-F5344CB8AC3E}">
        <p14:creationId xmlns:p14="http://schemas.microsoft.com/office/powerpoint/2010/main" val="74542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Release of Nitrogen</a:t>
            </a:r>
            <a:endParaRPr lang="en-US" sz="4400" b="1" dirty="0">
              <a:solidFill>
                <a:schemeClr val="tx1"/>
              </a:solidFill>
            </a:endParaRPr>
          </a:p>
        </p:txBody>
      </p:sp>
      <p:sp>
        <p:nvSpPr>
          <p:cNvPr id="3" name="TextBox 2"/>
          <p:cNvSpPr txBox="1"/>
          <p:nvPr/>
        </p:nvSpPr>
        <p:spPr>
          <a:xfrm>
            <a:off x="0" y="1447800"/>
            <a:ext cx="8839200" cy="4970591"/>
          </a:xfrm>
          <a:prstGeom prst="rect">
            <a:avLst/>
          </a:prstGeom>
          <a:noFill/>
        </p:spPr>
        <p:txBody>
          <a:bodyPr wrap="square" rtlCol="0">
            <a:spAutoFit/>
          </a:bodyPr>
          <a:lstStyle/>
          <a:p>
            <a:pPr algn="ctr">
              <a:buFont typeface="Arial" pitchFamily="34" charset="0"/>
              <a:buChar char="•"/>
            </a:pPr>
            <a:r>
              <a:rPr lang="en-US" sz="3300" dirty="0" smtClean="0"/>
              <a:t>Producers use Nitrogen to build proteins and other compounds.</a:t>
            </a:r>
          </a:p>
          <a:p>
            <a:pPr algn="ctr"/>
            <a:endParaRPr lang="en-US" sz="3300" dirty="0" smtClean="0"/>
          </a:p>
          <a:p>
            <a:pPr algn="ctr">
              <a:buFont typeface="Arial" pitchFamily="34" charset="0"/>
              <a:buChar char="•"/>
            </a:pPr>
            <a:r>
              <a:rPr lang="en-US" sz="3300" dirty="0" smtClean="0"/>
              <a:t>Decomposers can break down waste (including animal waste) and return it to the atmosphere.</a:t>
            </a:r>
          </a:p>
          <a:p>
            <a:pPr algn="ctr">
              <a:buFont typeface="Arial" pitchFamily="34" charset="0"/>
              <a:buChar char="•"/>
            </a:pPr>
            <a:endParaRPr lang="en-US" sz="3300" dirty="0"/>
          </a:p>
          <a:p>
            <a:pPr algn="ctr">
              <a:buFont typeface="Arial" pitchFamily="34" charset="0"/>
              <a:buChar char="•"/>
            </a:pPr>
            <a:r>
              <a:rPr lang="en-US" sz="3300" dirty="0" smtClean="0"/>
              <a:t>Nitrogen fixing bacteria can live on the roots of legumes, such as peanuts and beans</a:t>
            </a:r>
            <a:r>
              <a:rPr lang="en-US" sz="3300" dirty="0" smtClean="0"/>
              <a:t>.</a:t>
            </a:r>
          </a:p>
          <a:p>
            <a:pPr algn="ctr"/>
            <a:endParaRPr lang="en-US" sz="3300" dirty="0" smtClean="0"/>
          </a:p>
          <a:p>
            <a:pPr algn="ctr">
              <a:buFont typeface="Arial" pitchFamily="34" charset="0"/>
              <a:buChar char="•"/>
            </a:pPr>
            <a:r>
              <a:rPr lang="en-US" sz="2000" dirty="0"/>
              <a:t>https</a:t>
            </a:r>
            <a:r>
              <a:rPr lang="en-US" sz="2000" dirty="0" smtClean="0"/>
              <a:t>://www.youtube.com/watch?v=K5EOZenSSB8</a:t>
            </a:r>
            <a:endParaRPr lang="en-US" sz="20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stretch>
            <a:fillRect/>
          </a:stretch>
        </p:blipFill>
        <p:spPr>
          <a:xfrm>
            <a:off x="17584" y="0"/>
            <a:ext cx="9134455" cy="6858000"/>
          </a:xfrm>
          <a:prstGeom prst="rect">
            <a:avLst/>
          </a:prstGeom>
        </p:spPr>
      </p:pic>
    </p:spTree>
    <p:extLst>
      <p:ext uri="{BB962C8B-B14F-4D97-AF65-F5344CB8AC3E}">
        <p14:creationId xmlns:p14="http://schemas.microsoft.com/office/powerpoint/2010/main" val="946763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20000"/>
          </a:bodyPr>
          <a:lstStyle/>
          <a:p>
            <a:r>
              <a:rPr lang="en-US" dirty="0"/>
              <a:t>Ammonification: When a plant or animal dies, or an animal expels waste, the initial form of nitrogen is organic. Bacteria, or fungi in some cases, convert the organic Nitrogen within the remains back into Ammonium (NH4+). </a:t>
            </a:r>
          </a:p>
          <a:p>
            <a:r>
              <a:rPr lang="en-US" dirty="0" smtClean="0"/>
              <a:t>Nitrification</a:t>
            </a:r>
            <a:r>
              <a:rPr lang="en-US" dirty="0"/>
              <a:t>: The oxidation of the Ammonium compounds in dead organic material into nitrites and nitrates by soil nitrobacteria, making Nitrogen available to plants. </a:t>
            </a:r>
            <a:endParaRPr lang="en-US" dirty="0" smtClean="0"/>
          </a:p>
          <a:p>
            <a:pPr lvl="1"/>
            <a:r>
              <a:rPr lang="en-US" dirty="0" smtClean="0"/>
              <a:t>Nitrosamine </a:t>
            </a:r>
            <a:r>
              <a:rPr lang="en-US" dirty="0"/>
              <a:t>species converts ammonia to nitrites (</a:t>
            </a:r>
            <a:r>
              <a:rPr lang="en-US" dirty="0" smtClean="0"/>
              <a:t>NO2). </a:t>
            </a:r>
          </a:p>
          <a:p>
            <a:pPr lvl="1"/>
            <a:r>
              <a:rPr lang="en-US" dirty="0" smtClean="0"/>
              <a:t>Nitrobacteria </a:t>
            </a:r>
            <a:r>
              <a:rPr lang="en-US" dirty="0"/>
              <a:t>species are responsible for the oxidation of the nitrites into nitrates (NO 3-). </a:t>
            </a:r>
            <a:endParaRPr lang="en-US" dirty="0" smtClean="0"/>
          </a:p>
          <a:p>
            <a:pPr marL="457200" lvl="1" indent="0">
              <a:buNone/>
            </a:pPr>
            <a:endParaRPr lang="en-US" dirty="0"/>
          </a:p>
        </p:txBody>
      </p:sp>
      <p:sp>
        <p:nvSpPr>
          <p:cNvPr id="5" name="Rounded Rectangle 4"/>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Nitrogen Cycle</a:t>
            </a:r>
            <a:endParaRPr lang="en-US" sz="4400" b="1" dirty="0">
              <a:solidFill>
                <a:schemeClr val="tx1"/>
              </a:solidFill>
            </a:endParaRPr>
          </a:p>
        </p:txBody>
      </p:sp>
    </p:spTree>
    <p:extLst>
      <p:ext uri="{BB962C8B-B14F-4D97-AF65-F5344CB8AC3E}">
        <p14:creationId xmlns:p14="http://schemas.microsoft.com/office/powerpoint/2010/main" val="22620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0" y="-6646"/>
            <a:ext cx="9372600" cy="7043073"/>
          </a:xfrm>
          <a:prstGeom prst="rect">
            <a:avLst/>
          </a:prstGeom>
        </p:spPr>
      </p:pic>
    </p:spTree>
    <p:extLst>
      <p:ext uri="{BB962C8B-B14F-4D97-AF65-F5344CB8AC3E}">
        <p14:creationId xmlns:p14="http://schemas.microsoft.com/office/powerpoint/2010/main" val="28759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Eco_Biome_E49_H2OCycle_land_sx5672a3"/>
          <p:cNvPicPr>
            <a:picLocks noChangeAspect="1" noChangeArrowheads="1"/>
          </p:cNvPicPr>
          <p:nvPr/>
        </p:nvPicPr>
        <p:blipFill>
          <a:blip r:embed="rId2" cstate="print"/>
          <a:srcRect b="778"/>
          <a:stretch>
            <a:fillRect/>
          </a:stretch>
        </p:blipFill>
        <p:spPr bwMode="auto">
          <a:xfrm>
            <a:off x="304800" y="544512"/>
            <a:ext cx="8731477" cy="5932488"/>
          </a:xfrm>
          <a:prstGeom prst="rect">
            <a:avLst/>
          </a:prstGeom>
          <a:noFill/>
          <a:ln w="9525">
            <a:noFill/>
            <a:miter lim="800000"/>
            <a:headEnd/>
            <a:tailEnd/>
          </a:ln>
        </p:spPr>
      </p:pic>
      <p:pic>
        <p:nvPicPr>
          <p:cNvPr id="3" name="Picture 20" descr="Eco_Biome_E49_H2OCycle-c_arrw2_sx5672a3"/>
          <p:cNvPicPr>
            <a:picLocks noChangeAspect="1" noChangeArrowheads="1"/>
          </p:cNvPicPr>
          <p:nvPr/>
        </p:nvPicPr>
        <p:blipFill>
          <a:blip r:embed="rId3" cstate="print"/>
          <a:srcRect/>
          <a:stretch>
            <a:fillRect/>
          </a:stretch>
        </p:blipFill>
        <p:spPr bwMode="auto">
          <a:xfrm>
            <a:off x="1852186" y="840632"/>
            <a:ext cx="6353648" cy="4237779"/>
          </a:xfrm>
          <a:prstGeom prst="rect">
            <a:avLst/>
          </a:prstGeom>
          <a:noFill/>
        </p:spPr>
      </p:pic>
      <p:pic>
        <p:nvPicPr>
          <p:cNvPr id="4" name="Picture 15" descr="Eco_Biome_E49_H2OCycle-c_arrw3_sx5672a3"/>
          <p:cNvPicPr>
            <a:picLocks noChangeAspect="1" noChangeArrowheads="1"/>
          </p:cNvPicPr>
          <p:nvPr/>
        </p:nvPicPr>
        <p:blipFill>
          <a:blip r:embed="rId4" cstate="print"/>
          <a:srcRect/>
          <a:stretch>
            <a:fillRect/>
          </a:stretch>
        </p:blipFill>
        <p:spPr bwMode="auto">
          <a:xfrm>
            <a:off x="4958255" y="4534010"/>
            <a:ext cx="1716874" cy="1293701"/>
          </a:xfrm>
          <a:prstGeom prst="rect">
            <a:avLst/>
          </a:prstGeom>
          <a:noFill/>
        </p:spPr>
      </p:pic>
      <p:pic>
        <p:nvPicPr>
          <p:cNvPr id="5" name="Picture 16" descr="Eco_Biome_E49_H2OCycle-c_arrw1_sx5672a3"/>
          <p:cNvPicPr>
            <a:picLocks noChangeAspect="1" noChangeArrowheads="1"/>
          </p:cNvPicPr>
          <p:nvPr/>
        </p:nvPicPr>
        <p:blipFill>
          <a:blip r:embed="rId5" cstate="print"/>
          <a:srcRect/>
          <a:stretch>
            <a:fillRect/>
          </a:stretch>
        </p:blipFill>
        <p:spPr bwMode="auto">
          <a:xfrm>
            <a:off x="1450346" y="2310916"/>
            <a:ext cx="3127453" cy="29198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5152"/>
            <a:ext cx="8686800" cy="6670448"/>
          </a:xfrm>
          <a:prstGeom prst="rect">
            <a:avLst/>
          </a:prstGeom>
        </p:spPr>
      </p:pic>
      <p:sp>
        <p:nvSpPr>
          <p:cNvPr id="5" name="TextBox 4"/>
          <p:cNvSpPr txBox="1"/>
          <p:nvPr/>
        </p:nvSpPr>
        <p:spPr>
          <a:xfrm>
            <a:off x="3886200" y="5922947"/>
            <a:ext cx="5257800" cy="923330"/>
          </a:xfrm>
          <a:prstGeom prst="rect">
            <a:avLst/>
          </a:prstGeom>
          <a:noFill/>
        </p:spPr>
        <p:txBody>
          <a:bodyPr wrap="square" rtlCol="0">
            <a:spAutoFit/>
          </a:bodyPr>
          <a:lstStyle/>
          <a:p>
            <a:r>
              <a:rPr lang="en-US" dirty="0" smtClean="0"/>
              <a:t>This is happening in Lake Erie! One of Canada’s great lakes! You can not swim in it because “blue algae” is dangerous and can cause illness. </a:t>
            </a:r>
            <a:endParaRPr lang="en-CA" dirty="0"/>
          </a:p>
        </p:txBody>
      </p:sp>
    </p:spTree>
    <p:extLst>
      <p:ext uri="{BB962C8B-B14F-4D97-AF65-F5344CB8AC3E}">
        <p14:creationId xmlns:p14="http://schemas.microsoft.com/office/powerpoint/2010/main" val="890195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Human Impact </a:t>
            </a:r>
            <a:endParaRPr lang="en-CA" dirty="0"/>
          </a:p>
        </p:txBody>
      </p:sp>
      <p:sp>
        <p:nvSpPr>
          <p:cNvPr id="3" name="Content Placeholder 2"/>
          <p:cNvSpPr>
            <a:spLocks noGrp="1"/>
          </p:cNvSpPr>
          <p:nvPr>
            <p:ph idx="1"/>
          </p:nvPr>
        </p:nvSpPr>
        <p:spPr>
          <a:xfrm>
            <a:off x="17261" y="822324"/>
            <a:ext cx="8229600" cy="4525963"/>
          </a:xfrm>
        </p:spPr>
        <p:txBody>
          <a:bodyPr/>
          <a:lstStyle/>
          <a:p>
            <a:r>
              <a:rPr lang="en-US" dirty="0"/>
              <a:t>Last 100 years: humans have more than doubled the amount of fixed nitrogen that is pumped into the atmosphere every </a:t>
            </a:r>
            <a:r>
              <a:rPr lang="en-US" dirty="0" smtClean="0"/>
              <a:t>year.</a:t>
            </a:r>
          </a:p>
          <a:p>
            <a:r>
              <a:rPr lang="en-US" dirty="0" smtClean="0"/>
              <a:t>Consequences</a:t>
            </a:r>
            <a:r>
              <a:rPr lang="en-US" dirty="0"/>
              <a:t>: acid rain, creation of ground level ozone, groundwater contamination, and eutrophication</a:t>
            </a:r>
            <a:endParaRPr lang="en-CA" dirty="0"/>
          </a:p>
        </p:txBody>
      </p:sp>
      <p:pic>
        <p:nvPicPr>
          <p:cNvPr id="5" name="Picture 4"/>
          <p:cNvPicPr>
            <a:picLocks noChangeAspect="1"/>
          </p:cNvPicPr>
          <p:nvPr/>
        </p:nvPicPr>
        <p:blipFill>
          <a:blip r:embed="rId2"/>
          <a:stretch>
            <a:fillRect/>
          </a:stretch>
        </p:blipFill>
        <p:spPr>
          <a:xfrm>
            <a:off x="1219200" y="3838575"/>
            <a:ext cx="7027661" cy="3019425"/>
          </a:xfrm>
          <a:prstGeom prst="rect">
            <a:avLst/>
          </a:prstGeom>
        </p:spPr>
      </p:pic>
    </p:spTree>
    <p:extLst>
      <p:ext uri="{BB962C8B-B14F-4D97-AF65-F5344CB8AC3E}">
        <p14:creationId xmlns:p14="http://schemas.microsoft.com/office/powerpoint/2010/main" val="3880031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47901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Rain</a:t>
            </a:r>
            <a:endParaRPr lang="en-CA" dirty="0"/>
          </a:p>
        </p:txBody>
      </p:sp>
      <p:pic>
        <p:nvPicPr>
          <p:cNvPr id="6" name="Picture 5"/>
          <p:cNvPicPr>
            <a:picLocks noChangeAspect="1"/>
          </p:cNvPicPr>
          <p:nvPr/>
        </p:nvPicPr>
        <p:blipFill>
          <a:blip r:embed="rId2"/>
          <a:stretch>
            <a:fillRect/>
          </a:stretch>
        </p:blipFill>
        <p:spPr>
          <a:xfrm>
            <a:off x="0" y="1219200"/>
            <a:ext cx="3567437" cy="2590800"/>
          </a:xfrm>
          <a:prstGeom prst="rect">
            <a:avLst/>
          </a:prstGeom>
        </p:spPr>
      </p:pic>
      <p:pic>
        <p:nvPicPr>
          <p:cNvPr id="7" name="Picture 6"/>
          <p:cNvPicPr>
            <a:picLocks noChangeAspect="1"/>
          </p:cNvPicPr>
          <p:nvPr/>
        </p:nvPicPr>
        <p:blipFill>
          <a:blip r:embed="rId3"/>
          <a:stretch>
            <a:fillRect/>
          </a:stretch>
        </p:blipFill>
        <p:spPr>
          <a:xfrm>
            <a:off x="3810000" y="1378866"/>
            <a:ext cx="4228221" cy="25050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004268"/>
            <a:ext cx="3962400" cy="283028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3883942"/>
            <a:ext cx="4815328" cy="2638100"/>
          </a:xfrm>
          <a:prstGeom prst="rect">
            <a:avLst/>
          </a:prstGeom>
        </p:spPr>
      </p:pic>
    </p:spTree>
    <p:extLst>
      <p:ext uri="{BB962C8B-B14F-4D97-AF65-F5344CB8AC3E}">
        <p14:creationId xmlns:p14="http://schemas.microsoft.com/office/powerpoint/2010/main" val="3241264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277" y="4070839"/>
            <a:ext cx="4800600" cy="1143000"/>
          </a:xfrm>
        </p:spPr>
        <p:txBody>
          <a:bodyPr>
            <a:normAutofit fontScale="90000"/>
          </a:bodyPr>
          <a:lstStyle/>
          <a:p>
            <a:r>
              <a:rPr lang="en-US" dirty="0" err="1" smtClean="0"/>
              <a:t>Buddah</a:t>
            </a:r>
            <a:r>
              <a:rPr lang="en-US" dirty="0" smtClean="0"/>
              <a:t> of </a:t>
            </a:r>
            <a:r>
              <a:rPr lang="en-US" dirty="0" err="1" smtClean="0"/>
              <a:t>Leshan</a:t>
            </a:r>
            <a:r>
              <a:rPr lang="en-US" dirty="0" smtClean="0"/>
              <a:t/>
            </a:r>
            <a:br>
              <a:rPr lang="en-US" dirty="0" smtClean="0"/>
            </a:br>
            <a:r>
              <a:rPr lang="en-US" dirty="0" smtClean="0"/>
              <a:t>(cultural significance</a:t>
            </a:r>
            <a:br>
              <a:rPr lang="en-US" dirty="0" smtClean="0"/>
            </a:br>
            <a:r>
              <a:rPr lang="en-US" dirty="0" smtClean="0"/>
              <a:t>1300 years old)</a:t>
            </a:r>
            <a:endParaRPr lang="en-CA" dirty="0"/>
          </a:p>
        </p:txBody>
      </p:sp>
      <p:pic>
        <p:nvPicPr>
          <p:cNvPr id="5" name="Content Placeholder 4"/>
          <p:cNvPicPr>
            <a:picLocks noGrp="1" noChangeAspect="1"/>
          </p:cNvPicPr>
          <p:nvPr>
            <p:ph idx="1"/>
          </p:nvPr>
        </p:nvPicPr>
        <p:blipFill>
          <a:blip r:embed="rId2"/>
          <a:stretch>
            <a:fillRect/>
          </a:stretch>
        </p:blipFill>
        <p:spPr>
          <a:xfrm>
            <a:off x="0" y="3581400"/>
            <a:ext cx="4572000" cy="3429000"/>
          </a:xfrm>
          <a:prstGeom prst="rect">
            <a:avLst/>
          </a:prstGeom>
        </p:spPr>
      </p:pic>
      <p:pic>
        <p:nvPicPr>
          <p:cNvPr id="4" name="Picture 3"/>
          <p:cNvPicPr>
            <a:picLocks noChangeAspect="1"/>
          </p:cNvPicPr>
          <p:nvPr/>
        </p:nvPicPr>
        <p:blipFill>
          <a:blip r:embed="rId3"/>
          <a:stretch>
            <a:fillRect/>
          </a:stretch>
        </p:blipFill>
        <p:spPr>
          <a:xfrm>
            <a:off x="53120" y="-113479"/>
            <a:ext cx="6629400" cy="3712464"/>
          </a:xfrm>
          <a:prstGeom prst="rect">
            <a:avLst/>
          </a:prstGeom>
        </p:spPr>
      </p:pic>
      <p:sp>
        <p:nvSpPr>
          <p:cNvPr id="8" name="Title 1"/>
          <p:cNvSpPr txBox="1">
            <a:spLocks/>
          </p:cNvSpPr>
          <p:nvPr/>
        </p:nvSpPr>
        <p:spPr>
          <a:xfrm>
            <a:off x="6623904" y="539262"/>
            <a:ext cx="2736973" cy="177018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Landforms and vegetation</a:t>
            </a:r>
            <a:endParaRPr lang="en-CA" dirty="0"/>
          </a:p>
        </p:txBody>
      </p:sp>
      <p:pic>
        <p:nvPicPr>
          <p:cNvPr id="9" name="Picture 8"/>
          <p:cNvPicPr>
            <a:picLocks noChangeAspect="1"/>
          </p:cNvPicPr>
          <p:nvPr/>
        </p:nvPicPr>
        <p:blipFill>
          <a:blip r:embed="rId4"/>
          <a:stretch>
            <a:fillRect/>
          </a:stretch>
        </p:blipFill>
        <p:spPr>
          <a:xfrm>
            <a:off x="4800600" y="5390007"/>
            <a:ext cx="3705225" cy="2466975"/>
          </a:xfrm>
          <a:prstGeom prst="rect">
            <a:avLst/>
          </a:prstGeom>
        </p:spPr>
      </p:pic>
    </p:spTree>
    <p:extLst>
      <p:ext uri="{BB962C8B-B14F-4D97-AF65-F5344CB8AC3E}">
        <p14:creationId xmlns:p14="http://schemas.microsoft.com/office/powerpoint/2010/main" val="771068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a:t>
            </a:r>
            <a:r>
              <a:rPr lang="en-US" sz="4400" b="1" dirty="0">
                <a:solidFill>
                  <a:schemeClr val="tx1"/>
                </a:solidFill>
              </a:rPr>
              <a:t>P</a:t>
            </a:r>
            <a:r>
              <a:rPr lang="en-US" sz="4400" b="1" dirty="0" smtClean="0">
                <a:solidFill>
                  <a:schemeClr val="tx1"/>
                </a:solidFill>
              </a:rPr>
              <a:t>hosphorus and Sulphur Cycle</a:t>
            </a:r>
            <a:endParaRPr lang="en-US" sz="4400" b="1" dirty="0">
              <a:solidFill>
                <a:schemeClr val="tx1"/>
              </a:solidFill>
            </a:endParaRPr>
          </a:p>
        </p:txBody>
      </p:sp>
      <p:sp>
        <p:nvSpPr>
          <p:cNvPr id="3" name="TextBox 2"/>
          <p:cNvSpPr txBox="1"/>
          <p:nvPr/>
        </p:nvSpPr>
        <p:spPr>
          <a:xfrm>
            <a:off x="152400" y="1524000"/>
            <a:ext cx="8839200" cy="600164"/>
          </a:xfrm>
          <a:prstGeom prst="rect">
            <a:avLst/>
          </a:prstGeom>
          <a:noFill/>
        </p:spPr>
        <p:txBody>
          <a:bodyPr wrap="square" rtlCol="0">
            <a:spAutoFit/>
          </a:bodyPr>
          <a:lstStyle/>
          <a:p>
            <a:pPr algn="ctr">
              <a:buFont typeface="Arial" pitchFamily="34" charset="0"/>
              <a:buChar char="•"/>
            </a:pPr>
            <a:endParaRPr lang="en-US" sz="3300" dirty="0" smtClean="0"/>
          </a:p>
        </p:txBody>
      </p:sp>
      <p:sp>
        <p:nvSpPr>
          <p:cNvPr id="4" name="Rectangle 3"/>
          <p:cNvSpPr/>
          <p:nvPr/>
        </p:nvSpPr>
        <p:spPr>
          <a:xfrm>
            <a:off x="609600" y="5943600"/>
            <a:ext cx="6934200" cy="369332"/>
          </a:xfrm>
          <a:prstGeom prst="rect">
            <a:avLst/>
          </a:prstGeom>
        </p:spPr>
        <p:txBody>
          <a:bodyPr wrap="square">
            <a:spAutoFit/>
          </a:bodyPr>
          <a:lstStyle/>
          <a:p>
            <a:r>
              <a:rPr lang="en-CA" dirty="0"/>
              <a:t>https://www.youtube.com/watch?v=CeH-f-cmCkc</a:t>
            </a:r>
          </a:p>
        </p:txBody>
      </p:sp>
      <p:sp>
        <p:nvSpPr>
          <p:cNvPr id="6" name="Rectangle 5"/>
          <p:cNvSpPr/>
          <p:nvPr/>
        </p:nvSpPr>
        <p:spPr>
          <a:xfrm>
            <a:off x="152400" y="1524000"/>
            <a:ext cx="8991600" cy="1938992"/>
          </a:xfrm>
          <a:prstGeom prst="rect">
            <a:avLst/>
          </a:prstGeom>
        </p:spPr>
        <p:txBody>
          <a:bodyPr wrap="square">
            <a:spAutoFit/>
          </a:bodyPr>
          <a:lstStyle/>
          <a:p>
            <a:r>
              <a:rPr lang="en-US" sz="2400" b="1" dirty="0" smtClean="0"/>
              <a:t>Phosphorus</a:t>
            </a:r>
            <a:r>
              <a:rPr lang="en-US" sz="2400" dirty="0" smtClean="0"/>
              <a:t> is </a:t>
            </a:r>
            <a:r>
              <a:rPr lang="en-US" sz="2400" dirty="0"/>
              <a:t>an essential element to all life. It is an important part of the ATP molecule that stores and gives every cell its energy. It is also found in DNA and RNA, which tell the cells how to look and act. Needless to say, phosphorus is needed for every living organism to grow and function</a:t>
            </a:r>
            <a:endParaRPr lang="en-CA" sz="2400" dirty="0"/>
          </a:p>
        </p:txBody>
      </p:sp>
    </p:spTree>
    <p:extLst>
      <p:ext uri="{BB962C8B-B14F-4D97-AF65-F5344CB8AC3E}">
        <p14:creationId xmlns:p14="http://schemas.microsoft.com/office/powerpoint/2010/main" val="1734495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Cycle</a:t>
            </a:r>
            <a:endParaRPr lang="en-CA" dirty="0"/>
          </a:p>
        </p:txBody>
      </p:sp>
      <p:sp>
        <p:nvSpPr>
          <p:cNvPr id="4" name="Content Placeholder 3"/>
          <p:cNvSpPr>
            <a:spLocks noGrp="1"/>
          </p:cNvSpPr>
          <p:nvPr>
            <p:ph idx="1"/>
          </p:nvPr>
        </p:nvSpPr>
        <p:spPr>
          <a:xfrm>
            <a:off x="228600" y="1417638"/>
            <a:ext cx="8229600" cy="5509200"/>
          </a:xfrm>
          <a:prstGeom prst="rect">
            <a:avLst/>
          </a:prstGeom>
        </p:spPr>
        <p:txBody>
          <a:bodyPr wrap="square">
            <a:spAutoFit/>
          </a:bodyPr>
          <a:lstStyle/>
          <a:p>
            <a:r>
              <a:rPr lang="en-US" dirty="0"/>
              <a:t>How Phosphorus Cycle works? </a:t>
            </a:r>
            <a:endParaRPr lang="en-US" dirty="0" smtClean="0"/>
          </a:p>
          <a:p>
            <a:pPr marL="0" indent="0">
              <a:buNone/>
            </a:pPr>
            <a:r>
              <a:rPr lang="en-US" dirty="0" smtClean="0"/>
              <a:t>1</a:t>
            </a:r>
            <a:r>
              <a:rPr lang="en-US" dirty="0"/>
              <a:t>. Phosphate is released by the erosion of rocks. </a:t>
            </a:r>
            <a:endParaRPr lang="en-US" dirty="0" smtClean="0"/>
          </a:p>
          <a:p>
            <a:pPr marL="0" indent="0">
              <a:buNone/>
            </a:pPr>
            <a:r>
              <a:rPr lang="en-US" dirty="0" smtClean="0"/>
              <a:t>2</a:t>
            </a:r>
            <a:r>
              <a:rPr lang="en-US" dirty="0"/>
              <a:t>. Plants and fungi take up the phosphate with their roots</a:t>
            </a:r>
            <a:r>
              <a:rPr lang="en-US" dirty="0" smtClean="0"/>
              <a:t>.</a:t>
            </a:r>
          </a:p>
          <a:p>
            <a:pPr marL="0" indent="0">
              <a:buNone/>
            </a:pPr>
            <a:r>
              <a:rPr lang="en-US" dirty="0" smtClean="0"/>
              <a:t>3</a:t>
            </a:r>
            <a:r>
              <a:rPr lang="en-US" dirty="0"/>
              <a:t>. Phosphorus moves from producers to consumers via food chain. </a:t>
            </a:r>
            <a:endParaRPr lang="en-US" dirty="0" smtClean="0"/>
          </a:p>
          <a:p>
            <a:pPr marL="0" indent="0">
              <a:buNone/>
            </a:pPr>
            <a:r>
              <a:rPr lang="en-US" dirty="0" smtClean="0"/>
              <a:t>4</a:t>
            </a:r>
            <a:r>
              <a:rPr lang="en-US" dirty="0"/>
              <a:t>. Phosphorus may seep into groundwater from soil, over time forming into rock. </a:t>
            </a:r>
            <a:endParaRPr lang="en-US" dirty="0" smtClean="0"/>
          </a:p>
          <a:p>
            <a:pPr marL="0" indent="0">
              <a:buNone/>
            </a:pPr>
            <a:r>
              <a:rPr lang="en-US" dirty="0" smtClean="0"/>
              <a:t>5</a:t>
            </a:r>
            <a:r>
              <a:rPr lang="en-US" dirty="0"/>
              <a:t>. When these rocks erode, the cycle begins again</a:t>
            </a:r>
            <a:endParaRPr lang="en-CA" dirty="0"/>
          </a:p>
        </p:txBody>
      </p:sp>
    </p:spTree>
    <p:extLst>
      <p:ext uri="{BB962C8B-B14F-4D97-AF65-F5344CB8AC3E}">
        <p14:creationId xmlns:p14="http://schemas.microsoft.com/office/powerpoint/2010/main" val="2931689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Cycle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508" y="1508337"/>
            <a:ext cx="8284446" cy="5349663"/>
          </a:xfrm>
        </p:spPr>
      </p:pic>
    </p:spTree>
    <p:extLst>
      <p:ext uri="{BB962C8B-B14F-4D97-AF65-F5344CB8AC3E}">
        <p14:creationId xmlns:p14="http://schemas.microsoft.com/office/powerpoint/2010/main" val="3423955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0308" y="228600"/>
            <a:ext cx="8229600" cy="4622804"/>
          </a:xfrm>
          <a:prstGeom prst="rect">
            <a:avLst/>
          </a:prstGeom>
        </p:spPr>
        <p:txBody>
          <a:bodyPr wrap="square">
            <a:spAutoFit/>
          </a:bodyPr>
          <a:lstStyle/>
          <a:p>
            <a:r>
              <a:rPr lang="en-US" dirty="0"/>
              <a:t>White Phosphorus is used in some explosives, including rockets. This caused an uproar because of safety concerns. </a:t>
            </a:r>
            <a:endParaRPr lang="en-US" dirty="0" smtClean="0"/>
          </a:p>
          <a:p>
            <a:r>
              <a:rPr lang="en-US" dirty="0" smtClean="0"/>
              <a:t>Red </a:t>
            </a:r>
            <a:r>
              <a:rPr lang="en-US" dirty="0"/>
              <a:t>Phosphorus is used in match heads. You can see the texture of a match head next to the matches. E.G. Computer, Smartphones, Televisions and Cars, Housing Complexes and Wiring, Bread, Ham and Sausages, Soft Drinks, Plants, The Body. </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6598"/>
            <a:ext cx="1066800" cy="1081216"/>
          </a:xfrm>
          <a:prstGeom prst="rect">
            <a:avLst/>
          </a:prstGeom>
        </p:spPr>
      </p:pic>
      <p:pic>
        <p:nvPicPr>
          <p:cNvPr id="6" name="Picture 5"/>
          <p:cNvPicPr>
            <a:picLocks noChangeAspect="1"/>
          </p:cNvPicPr>
          <p:nvPr/>
        </p:nvPicPr>
        <p:blipFill>
          <a:blip r:embed="rId3"/>
          <a:stretch>
            <a:fillRect/>
          </a:stretch>
        </p:blipFill>
        <p:spPr>
          <a:xfrm>
            <a:off x="1187793" y="5267206"/>
            <a:ext cx="1859524" cy="13928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9615" y="762000"/>
            <a:ext cx="1066800" cy="1066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805" y="4878827"/>
            <a:ext cx="5072795" cy="202911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7895" y="4357708"/>
            <a:ext cx="1956105" cy="971901"/>
          </a:xfrm>
          <a:prstGeom prst="rect">
            <a:avLst/>
          </a:prstGeom>
        </p:spPr>
      </p:pic>
    </p:spTree>
    <p:extLst>
      <p:ext uri="{BB962C8B-B14F-4D97-AF65-F5344CB8AC3E}">
        <p14:creationId xmlns:p14="http://schemas.microsoft.com/office/powerpoint/2010/main" val="2647222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Too little?</a:t>
            </a:r>
            <a:endParaRPr lang="en-CA" dirty="0"/>
          </a:p>
        </p:txBody>
      </p:sp>
      <p:sp>
        <p:nvSpPr>
          <p:cNvPr id="3" name="Content Placeholder 2"/>
          <p:cNvSpPr>
            <a:spLocks noGrp="1"/>
          </p:cNvSpPr>
          <p:nvPr>
            <p:ph idx="1"/>
          </p:nvPr>
        </p:nvSpPr>
        <p:spPr>
          <a:xfrm>
            <a:off x="457200" y="1417638"/>
            <a:ext cx="8229600" cy="5440362"/>
          </a:xfrm>
        </p:spPr>
        <p:txBody>
          <a:bodyPr>
            <a:normAutofit fontScale="85000" lnSpcReduction="20000"/>
          </a:bodyPr>
          <a:lstStyle/>
          <a:p>
            <a:pPr marL="0" indent="0">
              <a:buNone/>
            </a:pPr>
            <a:r>
              <a:rPr lang="en-US" dirty="0" smtClean="0"/>
              <a:t>Negative </a:t>
            </a:r>
            <a:r>
              <a:rPr lang="en-US" dirty="0"/>
              <a:t>Effects </a:t>
            </a:r>
            <a:endParaRPr lang="en-US" dirty="0" smtClean="0"/>
          </a:p>
          <a:p>
            <a:r>
              <a:rPr lang="en-US" dirty="0" smtClean="0"/>
              <a:t>Too </a:t>
            </a:r>
            <a:r>
              <a:rPr lang="en-US" dirty="0"/>
              <a:t>much phosphate can cause </a:t>
            </a:r>
            <a:r>
              <a:rPr lang="en-US" dirty="0" smtClean="0"/>
              <a:t>health </a:t>
            </a:r>
            <a:r>
              <a:rPr lang="en-US" dirty="0"/>
              <a:t>problems, such as kidney damage and osteoporosis. </a:t>
            </a:r>
            <a:endParaRPr lang="en-US" dirty="0" smtClean="0"/>
          </a:p>
          <a:p>
            <a:r>
              <a:rPr lang="en-US" dirty="0" smtClean="0"/>
              <a:t>Phosphate </a:t>
            </a:r>
            <a:r>
              <a:rPr lang="en-US" dirty="0"/>
              <a:t>shortages can also </a:t>
            </a:r>
            <a:r>
              <a:rPr lang="en-US" dirty="0" smtClean="0"/>
              <a:t>occur in our bodies. </a:t>
            </a:r>
            <a:r>
              <a:rPr lang="en-US" dirty="0"/>
              <a:t>These are caused by extensive use of </a:t>
            </a:r>
            <a:r>
              <a:rPr lang="en-US" dirty="0" smtClean="0"/>
              <a:t>medicine.</a:t>
            </a:r>
          </a:p>
          <a:p>
            <a:r>
              <a:rPr lang="en-US" dirty="0" smtClean="0"/>
              <a:t>White </a:t>
            </a:r>
            <a:r>
              <a:rPr lang="en-US" dirty="0"/>
              <a:t>phosphorus can cause skin burns. While burning, white phosphorus may cause damage to the liver, the heart or the kidneys. </a:t>
            </a:r>
            <a:endParaRPr lang="en-US" dirty="0" smtClean="0"/>
          </a:p>
          <a:p>
            <a:pPr marL="0" indent="0">
              <a:buNone/>
            </a:pPr>
            <a:r>
              <a:rPr lang="en-US" dirty="0" smtClean="0"/>
              <a:t>Somethings we have seen/heard before!!!!!!!!!!!!!</a:t>
            </a:r>
            <a:endParaRPr lang="en-US" dirty="0"/>
          </a:p>
          <a:p>
            <a:r>
              <a:rPr lang="en-US" dirty="0" smtClean="0"/>
              <a:t>EUTROPHICATION </a:t>
            </a:r>
            <a:r>
              <a:rPr lang="en-US" dirty="0"/>
              <a:t>the process by which a body of water becomes enriched in dissolved nutrients (as phosphates) that stimulate the growth of aquatic plant life usually resulting in the depletion of dissolved oxygen. </a:t>
            </a:r>
            <a:endParaRPr lang="en-CA" dirty="0"/>
          </a:p>
        </p:txBody>
      </p:sp>
    </p:spTree>
    <p:extLst>
      <p:ext uri="{BB962C8B-B14F-4D97-AF65-F5344CB8AC3E}">
        <p14:creationId xmlns:p14="http://schemas.microsoft.com/office/powerpoint/2010/main" val="359204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stretch>
            <a:fillRect/>
          </a:stretch>
        </p:blipFill>
        <p:spPr>
          <a:xfrm>
            <a:off x="439150" y="0"/>
            <a:ext cx="8704850" cy="6858000"/>
          </a:xfrm>
          <a:prstGeom prst="rect">
            <a:avLst/>
          </a:prstGeom>
        </p:spPr>
      </p:pic>
    </p:spTree>
    <p:extLst>
      <p:ext uri="{BB962C8B-B14F-4D97-AF65-F5344CB8AC3E}">
        <p14:creationId xmlns:p14="http://schemas.microsoft.com/office/powerpoint/2010/main" val="1886838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5152"/>
            <a:ext cx="8686800" cy="6670448"/>
          </a:xfrm>
          <a:prstGeom prst="rect">
            <a:avLst/>
          </a:prstGeom>
        </p:spPr>
      </p:pic>
      <p:sp>
        <p:nvSpPr>
          <p:cNvPr id="5" name="TextBox 4"/>
          <p:cNvSpPr txBox="1"/>
          <p:nvPr/>
        </p:nvSpPr>
        <p:spPr>
          <a:xfrm>
            <a:off x="3886200" y="5922947"/>
            <a:ext cx="5257800" cy="923330"/>
          </a:xfrm>
          <a:prstGeom prst="rect">
            <a:avLst/>
          </a:prstGeom>
          <a:noFill/>
        </p:spPr>
        <p:txBody>
          <a:bodyPr wrap="square" rtlCol="0">
            <a:spAutoFit/>
          </a:bodyPr>
          <a:lstStyle/>
          <a:p>
            <a:r>
              <a:rPr lang="en-US" dirty="0" smtClean="0"/>
              <a:t>This is happening in Lake Erie! One of Canada’s great lakes! You can not swim in it because “blue algae” is dangerous and can cause illness. </a:t>
            </a:r>
            <a:endParaRPr lang="en-CA" dirty="0"/>
          </a:p>
        </p:txBody>
      </p:sp>
    </p:spTree>
    <p:extLst>
      <p:ext uri="{BB962C8B-B14F-4D97-AF65-F5344CB8AC3E}">
        <p14:creationId xmlns:p14="http://schemas.microsoft.com/office/powerpoint/2010/main" val="3944888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a:t>
            </a:r>
            <a:r>
              <a:rPr lang="en-US" sz="4400" b="1" dirty="0" smtClean="0">
                <a:solidFill>
                  <a:schemeClr val="tx1"/>
                </a:solidFill>
              </a:rPr>
              <a:t>Sulphur Cycle</a:t>
            </a:r>
            <a:endParaRPr lang="en-US" sz="4400" b="1" dirty="0">
              <a:solidFill>
                <a:schemeClr val="tx1"/>
              </a:solidFill>
            </a:endParaRPr>
          </a:p>
        </p:txBody>
      </p:sp>
      <p:sp>
        <p:nvSpPr>
          <p:cNvPr id="3" name="TextBox 2"/>
          <p:cNvSpPr txBox="1"/>
          <p:nvPr/>
        </p:nvSpPr>
        <p:spPr>
          <a:xfrm>
            <a:off x="152400" y="1524000"/>
            <a:ext cx="8839200" cy="600164"/>
          </a:xfrm>
          <a:prstGeom prst="rect">
            <a:avLst/>
          </a:prstGeom>
          <a:noFill/>
        </p:spPr>
        <p:txBody>
          <a:bodyPr wrap="square" rtlCol="0">
            <a:spAutoFit/>
          </a:bodyPr>
          <a:lstStyle/>
          <a:p>
            <a:pPr algn="ctr">
              <a:buFont typeface="Arial" pitchFamily="34" charset="0"/>
              <a:buChar char="•"/>
            </a:pPr>
            <a:endParaRPr lang="en-US" sz="3300" dirty="0" smtClean="0"/>
          </a:p>
        </p:txBody>
      </p:sp>
      <p:sp>
        <p:nvSpPr>
          <p:cNvPr id="4" name="Rectangle 3"/>
          <p:cNvSpPr/>
          <p:nvPr/>
        </p:nvSpPr>
        <p:spPr>
          <a:xfrm>
            <a:off x="609600" y="5943600"/>
            <a:ext cx="6934200" cy="369332"/>
          </a:xfrm>
          <a:prstGeom prst="rect">
            <a:avLst/>
          </a:prstGeom>
        </p:spPr>
        <p:txBody>
          <a:bodyPr wrap="square">
            <a:spAutoFit/>
          </a:bodyPr>
          <a:lstStyle/>
          <a:p>
            <a:r>
              <a:rPr lang="en-CA" dirty="0"/>
              <a:t>https://www.youtube.com/watch?v=CeH-f-cmCkc</a:t>
            </a:r>
          </a:p>
        </p:txBody>
      </p:sp>
      <p:pic>
        <p:nvPicPr>
          <p:cNvPr id="5" name="Picture 4"/>
          <p:cNvPicPr>
            <a:picLocks noChangeAspect="1"/>
          </p:cNvPicPr>
          <p:nvPr/>
        </p:nvPicPr>
        <p:blipFill>
          <a:blip r:embed="rId2"/>
          <a:stretch>
            <a:fillRect/>
          </a:stretch>
        </p:blipFill>
        <p:spPr>
          <a:xfrm>
            <a:off x="609600" y="1225062"/>
            <a:ext cx="8305800" cy="4562475"/>
          </a:xfrm>
          <a:prstGeom prst="rect">
            <a:avLst/>
          </a:prstGeom>
        </p:spPr>
      </p:pic>
    </p:spTree>
    <p:extLst>
      <p:ext uri="{BB962C8B-B14F-4D97-AF65-F5344CB8AC3E}">
        <p14:creationId xmlns:p14="http://schemas.microsoft.com/office/powerpoint/2010/main" val="401220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is the collection of processes by which sulfur moves to and from minerals (including the waterways) and living systems. </a:t>
            </a:r>
            <a:endParaRPr lang="en-US" dirty="0" smtClean="0"/>
          </a:p>
          <a:p>
            <a:r>
              <a:rPr lang="en-US" dirty="0" smtClean="0"/>
              <a:t>Such </a:t>
            </a:r>
            <a:r>
              <a:rPr lang="en-US" dirty="0"/>
              <a:t>biogeochemical cycles are important in geology because they affect many minerals. Biogeochemical </a:t>
            </a:r>
            <a:r>
              <a:rPr lang="en-US" dirty="0" smtClean="0"/>
              <a:t>cycle, substance </a:t>
            </a:r>
            <a:r>
              <a:rPr lang="en-US" dirty="0"/>
              <a:t>turnover or cycling of substances is a pathway by which a chemical element or molecule moves through both biotic (biosphere) and abiotic (lithosphere, atmosphere, and hydrosphere) compartments of Earth.</a:t>
            </a:r>
            <a:endParaRPr lang="en-CA" dirty="0"/>
          </a:p>
        </p:txBody>
      </p:sp>
      <p:sp>
        <p:nvSpPr>
          <p:cNvPr id="5" name="Title 4"/>
          <p:cNvSpPr>
            <a:spLocks noGrp="1"/>
          </p:cNvSpPr>
          <p:nvPr>
            <p:ph type="title"/>
          </p:nvPr>
        </p:nvSpPr>
        <p:spPr>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a:t>
            </a:r>
            <a:r>
              <a:rPr lang="en-US" sz="4400" b="1" dirty="0" smtClean="0">
                <a:solidFill>
                  <a:schemeClr val="tx1"/>
                </a:solidFill>
              </a:rPr>
              <a:t>Sulphur Cycle</a:t>
            </a:r>
            <a:endParaRPr lang="en-US" sz="4400" b="1" dirty="0">
              <a:solidFill>
                <a:schemeClr val="tx1"/>
              </a:solidFill>
            </a:endParaRPr>
          </a:p>
        </p:txBody>
      </p:sp>
    </p:spTree>
    <p:extLst>
      <p:ext uri="{BB962C8B-B14F-4D97-AF65-F5344CB8AC3E}">
        <p14:creationId xmlns:p14="http://schemas.microsoft.com/office/powerpoint/2010/main" val="642841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85000" lnSpcReduction="20000"/>
          </a:bodyPr>
          <a:lstStyle/>
          <a:p>
            <a:r>
              <a:rPr lang="en-CA" dirty="0" smtClean="0"/>
              <a:t>It </a:t>
            </a:r>
            <a:r>
              <a:rPr lang="en-CA" dirty="0"/>
              <a:t>includes both atmospheric and terrestrial </a:t>
            </a:r>
            <a:r>
              <a:rPr lang="en-CA" dirty="0" smtClean="0"/>
              <a:t>processes.</a:t>
            </a:r>
          </a:p>
          <a:p>
            <a:pPr marL="0" indent="0">
              <a:buNone/>
            </a:pPr>
            <a:r>
              <a:rPr lang="en-CA" dirty="0" smtClean="0"/>
              <a:t>1.Hydrogen </a:t>
            </a:r>
            <a:r>
              <a:rPr lang="en-CA" dirty="0"/>
              <a:t>Sulfide (H2S) is released into the atmosphere (volcanic eruptions, fossil fuel burning, and the anaerobic decay of sulfur-containing biological material in swamps, bogs) </a:t>
            </a:r>
            <a:endParaRPr lang="en-CA" dirty="0" smtClean="0"/>
          </a:p>
          <a:p>
            <a:pPr marL="0" indent="0">
              <a:buNone/>
            </a:pPr>
            <a:r>
              <a:rPr lang="en-CA" dirty="0" smtClean="0"/>
              <a:t>2.Certain </a:t>
            </a:r>
            <a:r>
              <a:rPr lang="en-CA" dirty="0"/>
              <a:t>marine algae dimethyl sulfide + Oxygen in atmosphere = Sulfur dioxide. </a:t>
            </a:r>
            <a:endParaRPr lang="en-CA" dirty="0" smtClean="0"/>
          </a:p>
          <a:p>
            <a:pPr marL="0" indent="0">
              <a:buNone/>
            </a:pPr>
            <a:r>
              <a:rPr lang="en-CA" dirty="0" smtClean="0"/>
              <a:t>3.Volcanic </a:t>
            </a:r>
            <a:r>
              <a:rPr lang="en-CA" dirty="0"/>
              <a:t>eruptions Sulfur dioxide </a:t>
            </a:r>
            <a:endParaRPr lang="en-CA" dirty="0" smtClean="0"/>
          </a:p>
          <a:p>
            <a:pPr marL="0" indent="0">
              <a:buNone/>
            </a:pPr>
            <a:r>
              <a:rPr lang="en-CA" dirty="0" smtClean="0"/>
              <a:t>4.Burning </a:t>
            </a:r>
            <a:r>
              <a:rPr lang="en-CA" dirty="0"/>
              <a:t>of fossil fuels Sulfur dioxide </a:t>
            </a:r>
            <a:endParaRPr lang="en-CA" dirty="0" smtClean="0"/>
          </a:p>
          <a:p>
            <a:pPr marL="0" indent="0">
              <a:buNone/>
            </a:pPr>
            <a:r>
              <a:rPr lang="en-CA" dirty="0" smtClean="0"/>
              <a:t>5.Sulfur dioxide </a:t>
            </a:r>
            <a:r>
              <a:rPr lang="en-CA" dirty="0"/>
              <a:t>+ Oxygen = Sulfur trioxide, then reacts with tiny water droplets = Sulfuric Acid </a:t>
            </a:r>
            <a:endParaRPr lang="en-CA" dirty="0" smtClean="0"/>
          </a:p>
          <a:p>
            <a:pPr marL="0" indent="0">
              <a:buNone/>
            </a:pPr>
            <a:r>
              <a:rPr lang="en-CA" dirty="0" smtClean="0"/>
              <a:t>6.Sulfur </a:t>
            </a:r>
            <a:r>
              <a:rPr lang="en-CA" dirty="0"/>
              <a:t>Oxides reacts with Ammonia = tiny particles of ammonium salts. </a:t>
            </a:r>
            <a:endParaRPr lang="en-CA" dirty="0" smtClean="0"/>
          </a:p>
          <a:p>
            <a:pPr marL="0" indent="0">
              <a:buNone/>
            </a:pPr>
            <a:r>
              <a:rPr lang="en-CA" dirty="0" smtClean="0"/>
              <a:t>7.Wind </a:t>
            </a:r>
            <a:r>
              <a:rPr lang="en-CA" dirty="0"/>
              <a:t>carries Sulfuric acid and ammonium salts which falls to earth in form of </a:t>
            </a:r>
            <a:r>
              <a:rPr lang="en-CA" dirty="0" err="1" smtClean="0"/>
              <a:t>pecipitation</a:t>
            </a:r>
            <a:r>
              <a:rPr lang="en-CA" dirty="0"/>
              <a:t>. </a:t>
            </a:r>
          </a:p>
        </p:txBody>
      </p:sp>
      <p:sp>
        <p:nvSpPr>
          <p:cNvPr id="4" name="Title 4"/>
          <p:cNvSpPr txBox="1">
            <a:spLocks/>
          </p:cNvSpPr>
          <p:nvPr/>
        </p:nvSpPr>
        <p:spPr>
          <a:xfrm>
            <a:off x="457200" y="0"/>
            <a:ext cx="8229600" cy="1143000"/>
          </a:xfrm>
          <a:prstGeom prst="roundRect">
            <a:avLst/>
          </a:prstGeom>
          <a:solidFill>
            <a:schemeClr val="bg1">
              <a:lumMod val="75000"/>
            </a:schemeClr>
          </a:solidFill>
          <a:ln w="571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CA" dirty="0"/>
              <a:t>How </a:t>
            </a:r>
            <a:r>
              <a:rPr lang="en-CA" dirty="0" smtClean="0"/>
              <a:t>Sulphur </a:t>
            </a:r>
            <a:r>
              <a:rPr lang="en-CA" dirty="0"/>
              <a:t>Cycle works?</a:t>
            </a:r>
            <a:endParaRPr lang="en-US" b="1" dirty="0">
              <a:solidFill>
                <a:schemeClr val="tx1"/>
              </a:solidFill>
            </a:endParaRPr>
          </a:p>
        </p:txBody>
      </p:sp>
    </p:spTree>
    <p:extLst>
      <p:ext uri="{BB962C8B-B14F-4D97-AF65-F5344CB8AC3E}">
        <p14:creationId xmlns:p14="http://schemas.microsoft.com/office/powerpoint/2010/main" val="21262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rain AGAIN</a:t>
            </a:r>
            <a:endParaRPr lang="en-CA" dirty="0"/>
          </a:p>
        </p:txBody>
      </p:sp>
      <p:sp>
        <p:nvSpPr>
          <p:cNvPr id="3" name="Content Placeholder 2"/>
          <p:cNvSpPr>
            <a:spLocks noGrp="1"/>
          </p:cNvSpPr>
          <p:nvPr>
            <p:ph idx="1"/>
          </p:nvPr>
        </p:nvSpPr>
        <p:spPr>
          <a:xfrm>
            <a:off x="457200" y="1417638"/>
            <a:ext cx="8686800" cy="1904999"/>
          </a:xfrm>
        </p:spPr>
        <p:txBody>
          <a:bodyPr>
            <a:normAutofit fontScale="70000" lnSpcReduction="20000"/>
          </a:bodyPr>
          <a:lstStyle/>
          <a:p>
            <a:r>
              <a:rPr lang="en-US" dirty="0"/>
              <a:t>Acid Rain </a:t>
            </a:r>
            <a:endParaRPr lang="en-US" dirty="0" smtClean="0"/>
          </a:p>
          <a:p>
            <a:r>
              <a:rPr lang="en-US" dirty="0" smtClean="0"/>
              <a:t>1.Burning </a:t>
            </a:r>
            <a:r>
              <a:rPr lang="en-US" dirty="0"/>
              <a:t>of fossil fuels from factories and automobiles releases SO2 into the atmosphere </a:t>
            </a:r>
            <a:endParaRPr lang="en-US" dirty="0" smtClean="0"/>
          </a:p>
          <a:p>
            <a:r>
              <a:rPr lang="en-US" dirty="0" smtClean="0"/>
              <a:t>2</a:t>
            </a:r>
            <a:r>
              <a:rPr lang="en-US" dirty="0"/>
              <a:t>. SO2 combines with water in clouds which creates acid rain (H2 SO4)3. Acid rain slowly erodes structures, both natural and man made</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048000"/>
            <a:ext cx="7162800" cy="3581400"/>
          </a:xfrm>
          <a:prstGeom prst="rect">
            <a:avLst/>
          </a:prstGeom>
        </p:spPr>
      </p:pic>
    </p:spTree>
    <p:extLst>
      <p:ext uri="{BB962C8B-B14F-4D97-AF65-F5344CB8AC3E}">
        <p14:creationId xmlns:p14="http://schemas.microsoft.com/office/powerpoint/2010/main" val="985084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VIDEO!</a:t>
            </a:r>
            <a:endParaRPr lang="en-CA" dirty="0"/>
          </a:p>
        </p:txBody>
      </p:sp>
      <p:sp>
        <p:nvSpPr>
          <p:cNvPr id="3" name="Content Placeholder 2"/>
          <p:cNvSpPr>
            <a:spLocks noGrp="1"/>
          </p:cNvSpPr>
          <p:nvPr>
            <p:ph idx="1"/>
          </p:nvPr>
        </p:nvSpPr>
        <p:spPr/>
        <p:txBody>
          <a:bodyPr/>
          <a:lstStyle/>
          <a:p>
            <a:r>
              <a:rPr lang="en-CA" dirty="0">
                <a:hlinkClick r:id="rId2"/>
              </a:rPr>
              <a:t>https://</a:t>
            </a:r>
            <a:r>
              <a:rPr lang="en-CA" dirty="0" smtClean="0">
                <a:hlinkClick r:id="rId2"/>
              </a:rPr>
              <a:t>www.youtube.com/watch?v=Bn41lXKyVWQ</a:t>
            </a:r>
            <a:endParaRPr lang="en-CA" dirty="0" smtClean="0"/>
          </a:p>
          <a:p>
            <a:endParaRPr lang="en-CA" dirty="0"/>
          </a:p>
        </p:txBody>
      </p:sp>
    </p:spTree>
    <p:extLst>
      <p:ext uri="{BB962C8B-B14F-4D97-AF65-F5344CB8AC3E}">
        <p14:creationId xmlns:p14="http://schemas.microsoft.com/office/powerpoint/2010/main" val="278910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Carbon &amp; Oxygen Cycles</a:t>
            </a:r>
            <a:endParaRPr lang="en-US" sz="4400" b="1" dirty="0">
              <a:solidFill>
                <a:schemeClr val="tx1"/>
              </a:solidFill>
            </a:endParaRPr>
          </a:p>
        </p:txBody>
      </p:sp>
      <p:sp>
        <p:nvSpPr>
          <p:cNvPr id="3" name="TextBox 2"/>
          <p:cNvSpPr txBox="1"/>
          <p:nvPr/>
        </p:nvSpPr>
        <p:spPr>
          <a:xfrm>
            <a:off x="381000" y="1690807"/>
            <a:ext cx="8382000" cy="1661993"/>
          </a:xfrm>
          <a:prstGeom prst="rect">
            <a:avLst/>
          </a:prstGeom>
          <a:noFill/>
        </p:spPr>
        <p:txBody>
          <a:bodyPr wrap="square" rtlCol="0">
            <a:spAutoFit/>
          </a:bodyPr>
          <a:lstStyle/>
          <a:p>
            <a:pPr algn="ctr">
              <a:buFont typeface="Arial" pitchFamily="34" charset="0"/>
              <a:buChar char="•"/>
            </a:pPr>
            <a:r>
              <a:rPr lang="en-US" sz="3400" dirty="0" smtClean="0"/>
              <a:t>Carbon and oxygen are recycled.</a:t>
            </a:r>
          </a:p>
          <a:p>
            <a:pPr algn="ctr">
              <a:buFont typeface="Arial" pitchFamily="34" charset="0"/>
              <a:buChar char="•"/>
            </a:pPr>
            <a:r>
              <a:rPr lang="en-US" sz="3400" dirty="0" smtClean="0"/>
              <a:t>Producers, consumers and decomposers all play a role in this cycle.</a:t>
            </a:r>
          </a:p>
        </p:txBody>
      </p:sp>
      <p:sp>
        <p:nvSpPr>
          <p:cNvPr id="4" name="TextBox 3"/>
          <p:cNvSpPr txBox="1"/>
          <p:nvPr/>
        </p:nvSpPr>
        <p:spPr>
          <a:xfrm>
            <a:off x="381000" y="4092714"/>
            <a:ext cx="8382000" cy="707886"/>
          </a:xfrm>
          <a:prstGeom prst="rect">
            <a:avLst/>
          </a:prstGeom>
          <a:noFill/>
        </p:spPr>
        <p:txBody>
          <a:bodyPr wrap="square" rtlCol="0">
            <a:spAutoFit/>
          </a:bodyPr>
          <a:lstStyle/>
          <a:p>
            <a:pPr algn="ctr"/>
            <a:r>
              <a:rPr lang="en-US" sz="4000" dirty="0" smtClean="0"/>
              <a:t>6CO</a:t>
            </a:r>
            <a:r>
              <a:rPr lang="en-US" sz="4000" baseline="-25000" dirty="0" smtClean="0"/>
              <a:t>2</a:t>
            </a:r>
            <a:r>
              <a:rPr lang="en-US" sz="4000" dirty="0" smtClean="0"/>
              <a:t> + 6 H</a:t>
            </a:r>
            <a:r>
              <a:rPr lang="en-US" sz="4000" baseline="-25000" dirty="0" smtClean="0"/>
              <a:t>2</a:t>
            </a:r>
            <a:r>
              <a:rPr lang="en-US" sz="4000" dirty="0" smtClean="0"/>
              <a:t>O         C</a:t>
            </a:r>
            <a:r>
              <a:rPr lang="en-US" sz="4000" baseline="-25000" dirty="0" smtClean="0"/>
              <a:t>6</a:t>
            </a:r>
            <a:r>
              <a:rPr lang="en-US" sz="4000" dirty="0" smtClean="0"/>
              <a:t>H</a:t>
            </a:r>
            <a:r>
              <a:rPr lang="en-US" sz="4000" baseline="-25000" dirty="0" smtClean="0"/>
              <a:t>12</a:t>
            </a:r>
            <a:r>
              <a:rPr lang="en-US" sz="4000" dirty="0" smtClean="0"/>
              <a:t>O</a:t>
            </a:r>
            <a:r>
              <a:rPr lang="en-US" sz="4000" baseline="-25000" dirty="0" smtClean="0"/>
              <a:t>6</a:t>
            </a:r>
            <a:r>
              <a:rPr lang="en-US" sz="4000" dirty="0" smtClean="0"/>
              <a:t> + 6 O</a:t>
            </a:r>
            <a:r>
              <a:rPr lang="en-US" sz="4000" baseline="-25000" dirty="0" smtClean="0"/>
              <a:t>2</a:t>
            </a:r>
          </a:p>
        </p:txBody>
      </p:sp>
      <p:cxnSp>
        <p:nvCxnSpPr>
          <p:cNvPr id="6" name="Straight Arrow Connector 5"/>
          <p:cNvCxnSpPr/>
          <p:nvPr/>
        </p:nvCxnSpPr>
        <p:spPr>
          <a:xfrm>
            <a:off x="3962400" y="4341811"/>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3962403" y="4495799"/>
            <a:ext cx="761997"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5632847"/>
            <a:ext cx="8382000" cy="1138773"/>
          </a:xfrm>
          <a:prstGeom prst="rect">
            <a:avLst/>
          </a:prstGeom>
          <a:noFill/>
        </p:spPr>
        <p:txBody>
          <a:bodyPr wrap="square" rtlCol="0">
            <a:spAutoFit/>
          </a:bodyPr>
          <a:lstStyle/>
          <a:p>
            <a:pPr algn="ctr">
              <a:buFont typeface="Arial" pitchFamily="34" charset="0"/>
              <a:buChar char="•"/>
            </a:pPr>
            <a:r>
              <a:rPr lang="en-US" sz="3400" dirty="0" smtClean="0"/>
              <a:t>Plants and Consumers are dependent on each other!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40822" y="-1"/>
            <a:ext cx="9184821" cy="6827655"/>
          </a:xfrm>
          <a:prstGeom prst="rect">
            <a:avLst/>
          </a:prstGeom>
        </p:spPr>
      </p:pic>
    </p:spTree>
    <p:extLst>
      <p:ext uri="{BB962C8B-B14F-4D97-AF65-F5344CB8AC3E}">
        <p14:creationId xmlns:p14="http://schemas.microsoft.com/office/powerpoint/2010/main" val="76859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stretch>
            <a:fillRect/>
          </a:stretch>
        </p:blipFill>
        <p:spPr>
          <a:xfrm>
            <a:off x="0" y="-5862"/>
            <a:ext cx="9184885" cy="7145280"/>
          </a:xfrm>
          <a:prstGeom prst="rect">
            <a:avLst/>
          </a:prstGeom>
        </p:spPr>
      </p:pic>
    </p:spTree>
    <p:extLst>
      <p:ext uri="{BB962C8B-B14F-4D97-AF65-F5344CB8AC3E}">
        <p14:creationId xmlns:p14="http://schemas.microsoft.com/office/powerpoint/2010/main" val="67933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0" y="-96078"/>
            <a:ext cx="9144000" cy="7050156"/>
          </a:xfrm>
          <a:prstGeom prst="rect">
            <a:avLst/>
          </a:prstGeom>
        </p:spPr>
      </p:pic>
    </p:spTree>
    <p:extLst>
      <p:ext uri="{BB962C8B-B14F-4D97-AF65-F5344CB8AC3E}">
        <p14:creationId xmlns:p14="http://schemas.microsoft.com/office/powerpoint/2010/main" val="400733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610600" cy="990600"/>
          </a:xfrm>
          <a:prstGeom prst="round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The Carbon </a:t>
            </a:r>
            <a:r>
              <a:rPr lang="en-US" sz="4400" b="1" dirty="0" smtClean="0">
                <a:solidFill>
                  <a:schemeClr val="tx1"/>
                </a:solidFill>
              </a:rPr>
              <a:t>Cycle</a:t>
            </a:r>
            <a:endParaRPr lang="en-US" sz="4400" b="1" dirty="0">
              <a:solidFill>
                <a:schemeClr val="tx1"/>
              </a:solidFill>
            </a:endParaRPr>
          </a:p>
        </p:txBody>
      </p:sp>
      <p:sp>
        <p:nvSpPr>
          <p:cNvPr id="3" name="TextBox 2"/>
          <p:cNvSpPr txBox="1"/>
          <p:nvPr/>
        </p:nvSpPr>
        <p:spPr>
          <a:xfrm>
            <a:off x="190500" y="1219200"/>
            <a:ext cx="8839200" cy="5678478"/>
          </a:xfrm>
          <a:prstGeom prst="rect">
            <a:avLst/>
          </a:prstGeom>
          <a:noFill/>
        </p:spPr>
        <p:txBody>
          <a:bodyPr wrap="square" rtlCol="0">
            <a:spAutoFit/>
          </a:bodyPr>
          <a:lstStyle/>
          <a:p>
            <a:pPr algn="ctr">
              <a:buFont typeface="Arial" pitchFamily="34" charset="0"/>
              <a:buChar char="•"/>
            </a:pPr>
            <a:r>
              <a:rPr lang="en-US" sz="3300" dirty="0" smtClean="0"/>
              <a:t>Producers take in carbon dioxide and give off oxygen.  (consumers are opposite).</a:t>
            </a:r>
          </a:p>
          <a:p>
            <a:pPr algn="ctr">
              <a:buFont typeface="Arial" pitchFamily="34" charset="0"/>
              <a:buChar char="•"/>
            </a:pPr>
            <a:endParaRPr lang="en-US" sz="3300" dirty="0"/>
          </a:p>
          <a:p>
            <a:pPr algn="ctr">
              <a:buFont typeface="Arial" pitchFamily="34" charset="0"/>
              <a:buChar char="•"/>
            </a:pPr>
            <a:r>
              <a:rPr lang="en-US" sz="3300" dirty="0" smtClean="0"/>
              <a:t>Consumers eat producers (taking in carbon-food molecules) and release them as carbon dioxide and carbon waste products.</a:t>
            </a:r>
          </a:p>
          <a:p>
            <a:pPr algn="ctr">
              <a:buFont typeface="Arial" pitchFamily="34" charset="0"/>
              <a:buChar char="•"/>
            </a:pPr>
            <a:endParaRPr lang="en-US" sz="3300" dirty="0"/>
          </a:p>
          <a:p>
            <a:pPr algn="ctr">
              <a:buFont typeface="Arial" pitchFamily="34" charset="0"/>
              <a:buChar char="•"/>
            </a:pPr>
            <a:r>
              <a:rPr lang="en-US" sz="3300" dirty="0" smtClean="0"/>
              <a:t>Decomposers break down the remains of producers and consumers and return it to the soil.  They also release  carbon dioxide</a:t>
            </a:r>
            <a:r>
              <a:rPr lang="en-US" sz="3300" dirty="0" smtClean="0"/>
              <a:t>.</a:t>
            </a:r>
          </a:p>
          <a:p>
            <a:pPr algn="ctr">
              <a:buFont typeface="Arial" pitchFamily="34" charset="0"/>
              <a:buChar char="•"/>
            </a:pPr>
            <a:r>
              <a:rPr lang="en-US" sz="3300" dirty="0"/>
              <a:t>https://www.youtube.com/watch?v=CLqFUI2Pvlc</a:t>
            </a:r>
            <a:endParaRPr lang="en-US" sz="33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6093</TotalTime>
  <Words>1268</Words>
  <Application>Microsoft Office PowerPoint</Application>
  <PresentationFormat>On-screen Show (4:3)</PresentationFormat>
  <Paragraphs>109</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Bernard MT Condensed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Impact </vt:lpstr>
      <vt:lpstr>PowerPoint Presentation</vt:lpstr>
      <vt:lpstr>Acid Rain</vt:lpstr>
      <vt:lpstr>Buddah of Leshan (cultural significance 1300 years old)</vt:lpstr>
      <vt:lpstr>PowerPoint Presentation</vt:lpstr>
      <vt:lpstr>Phosphorus Cycle</vt:lpstr>
      <vt:lpstr>Phosphorus Cycle</vt:lpstr>
      <vt:lpstr>PowerPoint Presentation</vt:lpstr>
      <vt:lpstr>Too much? Too little?</vt:lpstr>
      <vt:lpstr>PowerPoint Presentation</vt:lpstr>
      <vt:lpstr>PowerPoint Presentation</vt:lpstr>
      <vt:lpstr>The Sulphur Cycle</vt:lpstr>
      <vt:lpstr>PowerPoint Presentation</vt:lpstr>
      <vt:lpstr>Acid rain AGAIN</vt:lpstr>
      <vt:lpstr>RECAP VIDEO!</vt:lpstr>
    </vt:vector>
  </TitlesOfParts>
  <Company>School of the Holy Child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gioia.degenaars</dc:creator>
  <cp:lastModifiedBy>Windows User</cp:lastModifiedBy>
  <cp:revision>27</cp:revision>
  <dcterms:created xsi:type="dcterms:W3CDTF">2010-04-16T15:33:34Z</dcterms:created>
  <dcterms:modified xsi:type="dcterms:W3CDTF">2019-12-09T21:22:12Z</dcterms:modified>
</cp:coreProperties>
</file>