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E3947-E0D8-4FD0-8E20-91EFCE16D0B8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044D-C330-46EF-96A5-BB083B669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36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AD8B16-B59A-4409-9245-FA69C110B7EB}" type="slidenum">
              <a:rPr lang="en-CA" altLang="en-US" smtClean="0"/>
              <a:pPr/>
              <a:t>4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35431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4CBC60-DD02-498D-88E1-7858D0A99D83}" type="slidenum">
              <a:rPr lang="en-CA" altLang="en-US" smtClean="0"/>
              <a:pPr/>
              <a:t>46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96498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C4DB7D-79B8-43DD-AFD5-6806FE16E777}" type="slidenum">
              <a:rPr lang="en-CA" altLang="en-US" smtClean="0"/>
              <a:pPr/>
              <a:t>47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0126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623303-F0D3-4DB1-87EC-8AE6A59F7F63}" type="slidenum">
              <a:rPr lang="en-CA" altLang="en-US" smtClean="0"/>
              <a:pPr/>
              <a:t>51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46015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5E3A48-06AA-41F2-ADE4-9A4BEDA823C8}" type="slidenum">
              <a:rPr lang="en-CA" altLang="en-US" smtClean="0"/>
              <a:pPr/>
              <a:t>52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01418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583BB1-EBCA-4F15-8EA8-4D476C0EE0E8}" type="slidenum">
              <a:rPr lang="en-CA" altLang="en-US" smtClean="0"/>
              <a:pPr/>
              <a:t>6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02237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9F8D13-F7FF-46B6-8DC7-C4B724B0273A}" type="slidenum">
              <a:rPr lang="en-CA" altLang="en-US" smtClean="0"/>
              <a:pPr/>
              <a:t>8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69702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8490E9-2BF8-4BFA-AC51-9984503068CA}" type="slidenum">
              <a:rPr lang="en-CA" altLang="en-US" smtClean="0"/>
              <a:pPr/>
              <a:t>9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4142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D24F7D-6E72-4978-B12B-8CD3A614F6DB}" type="slidenum">
              <a:rPr lang="en-CA" altLang="en-US" smtClean="0"/>
              <a:pPr/>
              <a:t>11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65362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D9E9A1-9DB3-4D2C-8B2F-AF9541667224}" type="slidenum">
              <a:rPr lang="en-CA" altLang="en-US" smtClean="0"/>
              <a:pPr/>
              <a:t>31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51115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930BA7-F53A-465E-B989-B0955CB56BF9}" type="slidenum">
              <a:rPr lang="en-CA" altLang="en-US" smtClean="0"/>
              <a:pPr/>
              <a:t>32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3857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D6F1E7-0668-4B50-906E-56E6E74885F1}" type="slidenum">
              <a:rPr lang="en-CA" altLang="en-US" smtClean="0"/>
              <a:pPr/>
              <a:t>33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69562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ED6564-CAD7-4488-94E1-A7A447D448D3}" type="slidenum">
              <a:rPr lang="en-CA" altLang="en-US" smtClean="0"/>
              <a:pPr/>
              <a:t>45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15378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38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8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21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26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9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3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85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8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7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592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D829-606C-46F4-B684-1E67BBF29D13}" type="datetimeFigureOut">
              <a:rPr lang="en-CA" smtClean="0"/>
              <a:t>2021-05-06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2165-0A6E-42F6-AF84-8FBF813A70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304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1847850" y="1844675"/>
            <a:ext cx="87137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5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Protein Synthesis</a:t>
            </a: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2135188" y="2276475"/>
            <a:ext cx="7848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How DNA directs how proteins are made</a:t>
            </a:r>
          </a:p>
        </p:txBody>
      </p:sp>
    </p:spTree>
    <p:extLst>
      <p:ext uri="{BB962C8B-B14F-4D97-AF65-F5344CB8AC3E}">
        <p14:creationId xmlns:p14="http://schemas.microsoft.com/office/powerpoint/2010/main" val="40171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2855914" y="1900238"/>
            <a:ext cx="66246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5400" b="1">
                <a:solidFill>
                  <a:srgbClr val="FFFF99"/>
                </a:solidFill>
                <a:latin typeface="Tahoma" panose="020B0604030504040204" pitchFamily="34" charset="0"/>
              </a:rPr>
              <a:t>TRANSCRIPTION</a:t>
            </a:r>
            <a:endParaRPr lang="en-GB" altLang="en-US" sz="2400" b="1">
              <a:solidFill>
                <a:srgbClr val="FFFF99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FF99"/>
                </a:solidFill>
                <a:latin typeface="Tahoma" panose="020B0604030504040204" pitchFamily="34" charset="0"/>
              </a:rPr>
              <a:t>A piece of DNA that codes for a protein is copied into mRNA</a:t>
            </a:r>
          </a:p>
        </p:txBody>
      </p:sp>
    </p:spTree>
    <p:extLst>
      <p:ext uri="{BB962C8B-B14F-4D97-AF65-F5344CB8AC3E}">
        <p14:creationId xmlns:p14="http://schemas.microsoft.com/office/powerpoint/2010/main" val="15349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455864" y="96839"/>
            <a:ext cx="7373937" cy="1412875"/>
          </a:xfrm>
        </p:spPr>
        <p:txBody>
          <a:bodyPr/>
          <a:lstStyle/>
          <a:p>
            <a:pPr>
              <a:defRPr/>
            </a:pPr>
            <a:r>
              <a:rPr lang="en-CA" b="0" dirty="0">
                <a:solidFill>
                  <a:schemeClr val="accent4">
                    <a:lumMod val="75000"/>
                  </a:schemeClr>
                </a:solidFill>
              </a:rPr>
              <a:t>Protein Synthesis</a:t>
            </a:r>
            <a:endParaRPr lang="en-CA" alt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88" y="1125539"/>
            <a:ext cx="7200900" cy="41036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Act One: TRANSCRIPTION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Trans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= across, </a:t>
            </a:r>
            <a:r>
              <a:rPr lang="en-US" i="1" dirty="0" err="1">
                <a:solidFill>
                  <a:schemeClr val="accent4">
                    <a:lumMod val="75000"/>
                  </a:schemeClr>
                </a:solidFill>
              </a:rPr>
              <a:t>cription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= to write)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coded message of a gene on DNA has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INSTRUCTIONS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to make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particularPROTEINS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that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our bodies need.</a:t>
            </a:r>
          </a:p>
          <a:p>
            <a:pPr>
              <a:defRPr/>
            </a:pP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instructions from a gene are copied from DNA to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MESSANGER RIBONUCLEIC ACID(MRNA)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the nucleus. 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614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1" y="2011363"/>
            <a:ext cx="19732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2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8" y="5492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RNA has slightly different bases: A, G, C and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URACIL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instead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of thymine</a:t>
            </a:r>
          </a:p>
          <a:p>
            <a:pPr>
              <a:defRPr/>
            </a:pP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•Once complete, the mRNA moves through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NUCLEAR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PORES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into the cytoplasm where the proteins are made. </a:t>
            </a:r>
          </a:p>
          <a:p>
            <a:pPr>
              <a:defRPr/>
            </a:pP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•The process of making mRNA is called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TRANSCRIPTION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771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97" y="1108665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Watch the General Process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•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Step 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UNZIPPING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DNA from a double strand into two single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strands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•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RIBOSOMAL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BASES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pair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up with the bases on one of the DNA strands to form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mRNA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•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Step 3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ENZYMES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help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 the RNA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BACK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BONE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checks for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ERRORS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•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Step 4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MRNA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released, leaves the nucleus, &amp;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DNA ZIPS BACK UP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751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/>
          </p:cNvSpPr>
          <p:nvPr/>
        </p:nvSpPr>
        <p:spPr bwMode="auto">
          <a:xfrm flipV="1">
            <a:off x="4295776" y="950914"/>
            <a:ext cx="1560513" cy="5183187"/>
          </a:xfrm>
          <a:custGeom>
            <a:avLst/>
            <a:gdLst>
              <a:gd name="T0" fmla="*/ 2147483646 w 983"/>
              <a:gd name="T1" fmla="*/ 0 h 3265"/>
              <a:gd name="T2" fmla="*/ 2147483646 w 983"/>
              <a:gd name="T3" fmla="*/ 2147483646 h 3265"/>
              <a:gd name="T4" fmla="*/ 2147483646 w 983"/>
              <a:gd name="T5" fmla="*/ 2147483646 h 3265"/>
              <a:gd name="T6" fmla="*/ 2147483646 w 983"/>
              <a:gd name="T7" fmla="*/ 2147483646 h 3265"/>
              <a:gd name="T8" fmla="*/ 2147483646 w 983"/>
              <a:gd name="T9" fmla="*/ 2147483646 h 3265"/>
              <a:gd name="T10" fmla="*/ 2147483646 w 983"/>
              <a:gd name="T11" fmla="*/ 2147483646 h 32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3"/>
              <a:gd name="T19" fmla="*/ 0 h 3265"/>
              <a:gd name="T20" fmla="*/ 983 w 983"/>
              <a:gd name="T21" fmla="*/ 3265 h 32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3" h="3265">
                <a:moveTo>
                  <a:pt x="529" y="0"/>
                </a:moveTo>
                <a:cubicBezTo>
                  <a:pt x="264" y="90"/>
                  <a:pt x="0" y="181"/>
                  <a:pt x="76" y="362"/>
                </a:cubicBezTo>
                <a:cubicBezTo>
                  <a:pt x="152" y="543"/>
                  <a:pt x="983" y="846"/>
                  <a:pt x="983" y="1088"/>
                </a:cubicBezTo>
                <a:cubicBezTo>
                  <a:pt x="983" y="1330"/>
                  <a:pt x="76" y="1572"/>
                  <a:pt x="76" y="1814"/>
                </a:cubicBezTo>
                <a:cubicBezTo>
                  <a:pt x="76" y="2056"/>
                  <a:pt x="983" y="2298"/>
                  <a:pt x="983" y="2540"/>
                </a:cubicBezTo>
                <a:cubicBezTo>
                  <a:pt x="983" y="2782"/>
                  <a:pt x="227" y="3144"/>
                  <a:pt x="76" y="3265"/>
                </a:cubicBezTo>
              </a:path>
            </a:pathLst>
          </a:custGeom>
          <a:noFill/>
          <a:ln w="1143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539" name="Freeform 3"/>
          <p:cNvSpPr>
            <a:spLocks/>
          </p:cNvSpPr>
          <p:nvPr/>
        </p:nvSpPr>
        <p:spPr bwMode="auto">
          <a:xfrm>
            <a:off x="4440238" y="1023939"/>
            <a:ext cx="1560512" cy="5183187"/>
          </a:xfrm>
          <a:custGeom>
            <a:avLst/>
            <a:gdLst>
              <a:gd name="T0" fmla="*/ 2147483646 w 983"/>
              <a:gd name="T1" fmla="*/ 0 h 3265"/>
              <a:gd name="T2" fmla="*/ 2147483646 w 983"/>
              <a:gd name="T3" fmla="*/ 2147483646 h 3265"/>
              <a:gd name="T4" fmla="*/ 2147483646 w 983"/>
              <a:gd name="T5" fmla="*/ 2147483646 h 3265"/>
              <a:gd name="T6" fmla="*/ 2147483646 w 983"/>
              <a:gd name="T7" fmla="*/ 2147483646 h 3265"/>
              <a:gd name="T8" fmla="*/ 2147483646 w 983"/>
              <a:gd name="T9" fmla="*/ 2147483646 h 3265"/>
              <a:gd name="T10" fmla="*/ 2147483646 w 983"/>
              <a:gd name="T11" fmla="*/ 2147483646 h 32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3"/>
              <a:gd name="T19" fmla="*/ 0 h 3265"/>
              <a:gd name="T20" fmla="*/ 983 w 983"/>
              <a:gd name="T21" fmla="*/ 3265 h 32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3" h="3265">
                <a:moveTo>
                  <a:pt x="529" y="0"/>
                </a:moveTo>
                <a:cubicBezTo>
                  <a:pt x="264" y="90"/>
                  <a:pt x="0" y="181"/>
                  <a:pt x="76" y="362"/>
                </a:cubicBezTo>
                <a:cubicBezTo>
                  <a:pt x="152" y="543"/>
                  <a:pt x="983" y="846"/>
                  <a:pt x="983" y="1088"/>
                </a:cubicBezTo>
                <a:cubicBezTo>
                  <a:pt x="983" y="1330"/>
                  <a:pt x="76" y="1572"/>
                  <a:pt x="76" y="1814"/>
                </a:cubicBezTo>
                <a:cubicBezTo>
                  <a:pt x="76" y="2056"/>
                  <a:pt x="983" y="2298"/>
                  <a:pt x="983" y="2540"/>
                </a:cubicBezTo>
                <a:cubicBezTo>
                  <a:pt x="983" y="2782"/>
                  <a:pt x="227" y="3144"/>
                  <a:pt x="76" y="3265"/>
                </a:cubicBezTo>
              </a:path>
            </a:pathLst>
          </a:custGeom>
          <a:noFill/>
          <a:ln w="1143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4583113" y="1454150"/>
            <a:ext cx="576262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4656139" y="1627188"/>
            <a:ext cx="7191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4857750" y="1785938"/>
            <a:ext cx="719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5089525" y="1944688"/>
            <a:ext cx="6477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5389563" y="2103438"/>
            <a:ext cx="4318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68813" y="2592389"/>
            <a:ext cx="1517650" cy="3254375"/>
            <a:chOff x="1855" y="1633"/>
            <a:chExt cx="956" cy="2050"/>
          </a:xfrm>
        </p:grpSpPr>
        <p:sp>
          <p:nvSpPr>
            <p:cNvPr id="65551" name="Line 10"/>
            <p:cNvSpPr>
              <a:spLocks noChangeShapeType="1"/>
            </p:cNvSpPr>
            <p:nvPr/>
          </p:nvSpPr>
          <p:spPr bwMode="auto">
            <a:xfrm>
              <a:off x="1927" y="3683"/>
              <a:ext cx="272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5552" name="Line 11"/>
            <p:cNvSpPr>
              <a:spLocks noChangeShapeType="1"/>
            </p:cNvSpPr>
            <p:nvPr/>
          </p:nvSpPr>
          <p:spPr bwMode="auto">
            <a:xfrm>
              <a:off x="1855" y="3557"/>
              <a:ext cx="521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5553" name="Line 12"/>
            <p:cNvSpPr>
              <a:spLocks noChangeShapeType="1"/>
            </p:cNvSpPr>
            <p:nvPr/>
          </p:nvSpPr>
          <p:spPr bwMode="auto">
            <a:xfrm>
              <a:off x="1955" y="3420"/>
              <a:ext cx="65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65554" name="Group 13"/>
            <p:cNvGrpSpPr>
              <a:grpSpLocks/>
            </p:cNvGrpSpPr>
            <p:nvPr/>
          </p:nvGrpSpPr>
          <p:grpSpPr bwMode="auto">
            <a:xfrm>
              <a:off x="1864" y="1633"/>
              <a:ext cx="947" cy="1678"/>
              <a:chOff x="1864" y="1633"/>
              <a:chExt cx="947" cy="1678"/>
            </a:xfrm>
          </p:grpSpPr>
          <p:sp>
            <p:nvSpPr>
              <p:cNvPr id="65555" name="Line 14"/>
              <p:cNvSpPr>
                <a:spLocks noChangeShapeType="1"/>
              </p:cNvSpPr>
              <p:nvPr/>
            </p:nvSpPr>
            <p:spPr bwMode="auto">
              <a:xfrm>
                <a:off x="2463" y="1633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56" name="Line 15"/>
              <p:cNvSpPr>
                <a:spLocks noChangeShapeType="1"/>
              </p:cNvSpPr>
              <p:nvPr/>
            </p:nvSpPr>
            <p:spPr bwMode="auto">
              <a:xfrm>
                <a:off x="1964" y="2413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57" name="Line 16"/>
              <p:cNvSpPr>
                <a:spLocks noChangeShapeType="1"/>
              </p:cNvSpPr>
              <p:nvPr/>
            </p:nvSpPr>
            <p:spPr bwMode="auto">
              <a:xfrm>
                <a:off x="1882" y="2141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58" name="Line 17"/>
              <p:cNvSpPr>
                <a:spLocks noChangeShapeType="1"/>
              </p:cNvSpPr>
              <p:nvPr/>
            </p:nvSpPr>
            <p:spPr bwMode="auto">
              <a:xfrm>
                <a:off x="2018" y="1869"/>
                <a:ext cx="657" cy="0"/>
              </a:xfrm>
              <a:prstGeom prst="line">
                <a:avLst/>
              </a:prstGeom>
              <a:noFill/>
              <a:ln w="2857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59" name="Line 18"/>
              <p:cNvSpPr>
                <a:spLocks noChangeShapeType="1"/>
              </p:cNvSpPr>
              <p:nvPr/>
            </p:nvSpPr>
            <p:spPr bwMode="auto">
              <a:xfrm>
                <a:off x="1864" y="2014"/>
                <a:ext cx="635" cy="0"/>
              </a:xfrm>
              <a:prstGeom prst="line">
                <a:avLst/>
              </a:prstGeom>
              <a:noFill/>
              <a:ln w="2857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60" name="Line 19"/>
              <p:cNvSpPr>
                <a:spLocks noChangeShapeType="1"/>
              </p:cNvSpPr>
              <p:nvPr/>
            </p:nvSpPr>
            <p:spPr bwMode="auto">
              <a:xfrm>
                <a:off x="2245" y="1751"/>
                <a:ext cx="521" cy="0"/>
              </a:xfrm>
              <a:prstGeom prst="line">
                <a:avLst/>
              </a:prstGeom>
              <a:noFill/>
              <a:ln w="2857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61" name="Line 20"/>
              <p:cNvSpPr>
                <a:spLocks noChangeShapeType="1"/>
              </p:cNvSpPr>
              <p:nvPr/>
            </p:nvSpPr>
            <p:spPr bwMode="auto">
              <a:xfrm>
                <a:off x="2472" y="309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62" name="Line 21"/>
              <p:cNvSpPr>
                <a:spLocks noChangeShapeType="1"/>
              </p:cNvSpPr>
              <p:nvPr/>
            </p:nvSpPr>
            <p:spPr bwMode="auto">
              <a:xfrm>
                <a:off x="2426" y="2821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63" name="Line 22"/>
              <p:cNvSpPr>
                <a:spLocks noChangeShapeType="1"/>
              </p:cNvSpPr>
              <p:nvPr/>
            </p:nvSpPr>
            <p:spPr bwMode="auto">
              <a:xfrm>
                <a:off x="1973" y="2522"/>
                <a:ext cx="453" cy="0"/>
              </a:xfrm>
              <a:prstGeom prst="line">
                <a:avLst/>
              </a:prstGeom>
              <a:noFill/>
              <a:ln w="2857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64" name="Line 23"/>
              <p:cNvSpPr>
                <a:spLocks noChangeShapeType="1"/>
              </p:cNvSpPr>
              <p:nvPr/>
            </p:nvSpPr>
            <p:spPr bwMode="auto">
              <a:xfrm>
                <a:off x="2109" y="2631"/>
                <a:ext cx="453" cy="0"/>
              </a:xfrm>
              <a:prstGeom prst="line">
                <a:avLst/>
              </a:prstGeom>
              <a:noFill/>
              <a:ln w="2857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65" name="Line 24"/>
              <p:cNvSpPr>
                <a:spLocks noChangeShapeType="1"/>
              </p:cNvSpPr>
              <p:nvPr/>
            </p:nvSpPr>
            <p:spPr bwMode="auto">
              <a:xfrm>
                <a:off x="2265" y="2722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66" name="Line 25"/>
              <p:cNvSpPr>
                <a:spLocks noChangeShapeType="1"/>
              </p:cNvSpPr>
              <p:nvPr/>
            </p:nvSpPr>
            <p:spPr bwMode="auto">
              <a:xfrm>
                <a:off x="2290" y="3202"/>
                <a:ext cx="521" cy="0"/>
              </a:xfrm>
              <a:prstGeom prst="line">
                <a:avLst/>
              </a:prstGeom>
              <a:noFill/>
              <a:ln w="2857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567" name="Line 26"/>
              <p:cNvSpPr>
                <a:spLocks noChangeShapeType="1"/>
              </p:cNvSpPr>
              <p:nvPr/>
            </p:nvSpPr>
            <p:spPr bwMode="auto">
              <a:xfrm>
                <a:off x="2118" y="3311"/>
                <a:ext cx="657" cy="0"/>
              </a:xfrm>
              <a:prstGeom prst="line">
                <a:avLst/>
              </a:prstGeom>
              <a:noFill/>
              <a:ln w="2857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65546" name="Line 27"/>
          <p:cNvSpPr>
            <a:spLocks noChangeShapeType="1"/>
          </p:cNvSpPr>
          <p:nvPr/>
        </p:nvSpPr>
        <p:spPr bwMode="auto">
          <a:xfrm>
            <a:off x="4597401" y="1036638"/>
            <a:ext cx="50482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547" name="Oval 28"/>
          <p:cNvSpPr>
            <a:spLocks noChangeArrowheads="1"/>
          </p:cNvSpPr>
          <p:nvPr/>
        </p:nvSpPr>
        <p:spPr bwMode="auto">
          <a:xfrm>
            <a:off x="2279650" y="333376"/>
            <a:ext cx="6840538" cy="6524625"/>
          </a:xfrm>
          <a:prstGeom prst="ellipse">
            <a:avLst/>
          </a:prstGeom>
          <a:noFill/>
          <a:ln w="57150" algn="ctr">
            <a:solidFill>
              <a:srgbClr val="66FF33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7245" name="Oval 29"/>
          <p:cNvSpPr>
            <a:spLocks noChangeArrowheads="1"/>
          </p:cNvSpPr>
          <p:nvPr/>
        </p:nvSpPr>
        <p:spPr bwMode="auto">
          <a:xfrm>
            <a:off x="5591175" y="1989139"/>
            <a:ext cx="215900" cy="503237"/>
          </a:xfrm>
          <a:prstGeom prst="ellipse">
            <a:avLst/>
          </a:prstGeom>
          <a:solidFill>
            <a:srgbClr val="FF00FF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7246" name="Text Box 30"/>
          <p:cNvSpPr txBox="1">
            <a:spLocks noChangeArrowheads="1"/>
          </p:cNvSpPr>
          <p:nvPr/>
        </p:nvSpPr>
        <p:spPr bwMode="auto">
          <a:xfrm>
            <a:off x="6240464" y="2420939"/>
            <a:ext cx="2592387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Part of the DNA molecule is unzipped by an enzyme</a:t>
            </a:r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9767889" y="417513"/>
            <a:ext cx="503237" cy="6045200"/>
          </a:xfrm>
          <a:prstGeom prst="rect">
            <a:avLst/>
          </a:prstGeom>
          <a:noFill/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19701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-0.00191 0.02477 -0.00365 0.04977 -0.02084 0.07407 C -0.03803 0.09838 -0.09497 0.11759 -0.10278 0.1463 C -0.11059 0.175 -0.08455 0.21945 -0.06806 0.2463 C -0.05157 0.27315 -0.01233 0.28218 -0.00417 0.30741 C 0.00399 0.33264 -0.00365 0.36296 -0.01945 0.39815 C -0.03525 0.43333 -0.08542 0.49722 -0.09862 0.51852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2"/>
          <p:cNvSpPr>
            <a:spLocks/>
          </p:cNvSpPr>
          <p:nvPr/>
        </p:nvSpPr>
        <p:spPr bwMode="auto">
          <a:xfrm>
            <a:off x="4175126" y="952500"/>
            <a:ext cx="1681163" cy="5183188"/>
          </a:xfrm>
          <a:custGeom>
            <a:avLst/>
            <a:gdLst>
              <a:gd name="T0" fmla="*/ 2147483646 w 1059"/>
              <a:gd name="T1" fmla="*/ 2147483646 h 3265"/>
              <a:gd name="T2" fmla="*/ 2147483646 w 1059"/>
              <a:gd name="T3" fmla="*/ 2147483646 h 3265"/>
              <a:gd name="T4" fmla="*/ 2147483646 w 1059"/>
              <a:gd name="T5" fmla="*/ 2147483646 h 3265"/>
              <a:gd name="T6" fmla="*/ 2147483646 w 1059"/>
              <a:gd name="T7" fmla="*/ 2147483646 h 3265"/>
              <a:gd name="T8" fmla="*/ 2147483646 w 1059"/>
              <a:gd name="T9" fmla="*/ 2147483646 h 3265"/>
              <a:gd name="T10" fmla="*/ 2147483646 w 1059"/>
              <a:gd name="T11" fmla="*/ 0 h 32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9"/>
              <a:gd name="T19" fmla="*/ 0 h 3265"/>
              <a:gd name="T20" fmla="*/ 1059 w 1059"/>
              <a:gd name="T21" fmla="*/ 3265 h 32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9" h="3265">
                <a:moveTo>
                  <a:pt x="605" y="3265"/>
                </a:moveTo>
                <a:cubicBezTo>
                  <a:pt x="582" y="3248"/>
                  <a:pt x="543" y="3215"/>
                  <a:pt x="466" y="3160"/>
                </a:cubicBezTo>
                <a:cubicBezTo>
                  <a:pt x="389" y="3105"/>
                  <a:pt x="198" y="3221"/>
                  <a:pt x="146" y="2936"/>
                </a:cubicBezTo>
                <a:cubicBezTo>
                  <a:pt x="94" y="2651"/>
                  <a:pt x="0" y="1820"/>
                  <a:pt x="152" y="1451"/>
                </a:cubicBezTo>
                <a:cubicBezTo>
                  <a:pt x="304" y="1082"/>
                  <a:pt x="1059" y="967"/>
                  <a:pt x="1059" y="725"/>
                </a:cubicBezTo>
                <a:cubicBezTo>
                  <a:pt x="1059" y="483"/>
                  <a:pt x="303" y="121"/>
                  <a:pt x="152" y="0"/>
                </a:cubicBezTo>
              </a:path>
            </a:pathLst>
          </a:custGeom>
          <a:noFill/>
          <a:ln w="1143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63" name="Freeform 3"/>
          <p:cNvSpPr>
            <a:spLocks/>
          </p:cNvSpPr>
          <p:nvPr/>
        </p:nvSpPr>
        <p:spPr bwMode="auto">
          <a:xfrm>
            <a:off x="4440238" y="1023939"/>
            <a:ext cx="1560512" cy="5183187"/>
          </a:xfrm>
          <a:custGeom>
            <a:avLst/>
            <a:gdLst>
              <a:gd name="T0" fmla="*/ 2147483646 w 983"/>
              <a:gd name="T1" fmla="*/ 0 h 3265"/>
              <a:gd name="T2" fmla="*/ 2147483646 w 983"/>
              <a:gd name="T3" fmla="*/ 2147483646 h 3265"/>
              <a:gd name="T4" fmla="*/ 2147483646 w 983"/>
              <a:gd name="T5" fmla="*/ 2147483646 h 3265"/>
              <a:gd name="T6" fmla="*/ 2147483646 w 983"/>
              <a:gd name="T7" fmla="*/ 2147483646 h 3265"/>
              <a:gd name="T8" fmla="*/ 2147483646 w 983"/>
              <a:gd name="T9" fmla="*/ 2147483646 h 3265"/>
              <a:gd name="T10" fmla="*/ 2147483646 w 983"/>
              <a:gd name="T11" fmla="*/ 2147483646 h 32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3"/>
              <a:gd name="T19" fmla="*/ 0 h 3265"/>
              <a:gd name="T20" fmla="*/ 983 w 983"/>
              <a:gd name="T21" fmla="*/ 3265 h 32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3" h="3265">
                <a:moveTo>
                  <a:pt x="529" y="0"/>
                </a:moveTo>
                <a:cubicBezTo>
                  <a:pt x="264" y="90"/>
                  <a:pt x="0" y="181"/>
                  <a:pt x="76" y="362"/>
                </a:cubicBezTo>
                <a:cubicBezTo>
                  <a:pt x="152" y="543"/>
                  <a:pt x="983" y="846"/>
                  <a:pt x="983" y="1088"/>
                </a:cubicBezTo>
                <a:cubicBezTo>
                  <a:pt x="983" y="1330"/>
                  <a:pt x="76" y="1572"/>
                  <a:pt x="76" y="1814"/>
                </a:cubicBezTo>
                <a:cubicBezTo>
                  <a:pt x="76" y="2056"/>
                  <a:pt x="983" y="2298"/>
                  <a:pt x="983" y="2540"/>
                </a:cubicBezTo>
                <a:cubicBezTo>
                  <a:pt x="983" y="2782"/>
                  <a:pt x="227" y="3144"/>
                  <a:pt x="76" y="3265"/>
                </a:cubicBezTo>
              </a:path>
            </a:pathLst>
          </a:custGeom>
          <a:noFill/>
          <a:ln w="1143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4583113" y="1454150"/>
            <a:ext cx="576262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4656139" y="1627188"/>
            <a:ext cx="7191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4857750" y="1785938"/>
            <a:ext cx="719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5089525" y="1944688"/>
            <a:ext cx="6477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5389563" y="2103438"/>
            <a:ext cx="4318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4597401" y="1036638"/>
            <a:ext cx="50482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2279650" y="333376"/>
            <a:ext cx="6840538" cy="6524625"/>
          </a:xfrm>
          <a:prstGeom prst="ellipse">
            <a:avLst/>
          </a:prstGeom>
          <a:noFill/>
          <a:ln w="57150" algn="ctr">
            <a:solidFill>
              <a:srgbClr val="66FF33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6096000" y="3176589"/>
            <a:ext cx="2592388" cy="169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DNA separates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3000" b="1">
              <a:solidFill>
                <a:srgbClr val="FF33CC"/>
              </a:solidFill>
              <a:latin typeface="Tahoma" pitchFamily="34" charset="0"/>
            </a:endParaRP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9767889" y="417513"/>
            <a:ext cx="503237" cy="6045200"/>
          </a:xfrm>
          <a:prstGeom prst="rect">
            <a:avLst/>
          </a:prstGeom>
          <a:noFill/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30758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reeform 2"/>
          <p:cNvSpPr>
            <a:spLocks/>
          </p:cNvSpPr>
          <p:nvPr/>
        </p:nvSpPr>
        <p:spPr bwMode="auto">
          <a:xfrm>
            <a:off x="4229101" y="952500"/>
            <a:ext cx="1636713" cy="5283200"/>
          </a:xfrm>
          <a:custGeom>
            <a:avLst/>
            <a:gdLst>
              <a:gd name="T0" fmla="*/ 2147483646 w 1031"/>
              <a:gd name="T1" fmla="*/ 2147483646 h 3328"/>
              <a:gd name="T2" fmla="*/ 2147483646 w 1031"/>
              <a:gd name="T3" fmla="*/ 2147483646 h 3328"/>
              <a:gd name="T4" fmla="*/ 2147483646 w 1031"/>
              <a:gd name="T5" fmla="*/ 2147483646 h 3328"/>
              <a:gd name="T6" fmla="*/ 2147483646 w 1031"/>
              <a:gd name="T7" fmla="*/ 2147483646 h 3328"/>
              <a:gd name="T8" fmla="*/ 2147483646 w 1031"/>
              <a:gd name="T9" fmla="*/ 2147483646 h 3328"/>
              <a:gd name="T10" fmla="*/ 2147483646 w 1031"/>
              <a:gd name="T11" fmla="*/ 0 h 3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1"/>
              <a:gd name="T19" fmla="*/ 0 h 3328"/>
              <a:gd name="T20" fmla="*/ 1031 w 1031"/>
              <a:gd name="T21" fmla="*/ 3328 h 3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1" h="3328">
                <a:moveTo>
                  <a:pt x="656" y="3328"/>
                </a:moveTo>
                <a:cubicBezTo>
                  <a:pt x="619" y="3301"/>
                  <a:pt x="523" y="3225"/>
                  <a:pt x="432" y="3160"/>
                </a:cubicBezTo>
                <a:cubicBezTo>
                  <a:pt x="341" y="3095"/>
                  <a:pt x="159" y="3300"/>
                  <a:pt x="112" y="2936"/>
                </a:cubicBezTo>
                <a:cubicBezTo>
                  <a:pt x="65" y="2572"/>
                  <a:pt x="0" y="1345"/>
                  <a:pt x="152" y="976"/>
                </a:cubicBezTo>
                <a:cubicBezTo>
                  <a:pt x="304" y="607"/>
                  <a:pt x="1031" y="888"/>
                  <a:pt x="1025" y="725"/>
                </a:cubicBezTo>
                <a:cubicBezTo>
                  <a:pt x="1019" y="562"/>
                  <a:pt x="269" y="121"/>
                  <a:pt x="118" y="0"/>
                </a:cubicBezTo>
              </a:path>
            </a:pathLst>
          </a:custGeom>
          <a:noFill/>
          <a:ln w="1143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87" name="Freeform 3"/>
          <p:cNvSpPr>
            <a:spLocks/>
          </p:cNvSpPr>
          <p:nvPr/>
        </p:nvSpPr>
        <p:spPr bwMode="auto">
          <a:xfrm>
            <a:off x="4440238" y="1023939"/>
            <a:ext cx="1778000" cy="5183187"/>
          </a:xfrm>
          <a:custGeom>
            <a:avLst/>
            <a:gdLst>
              <a:gd name="T0" fmla="*/ 2147483646 w 1120"/>
              <a:gd name="T1" fmla="*/ 0 h 3265"/>
              <a:gd name="T2" fmla="*/ 2147483646 w 1120"/>
              <a:gd name="T3" fmla="*/ 2147483646 h 3265"/>
              <a:gd name="T4" fmla="*/ 2147483646 w 1120"/>
              <a:gd name="T5" fmla="*/ 2147483646 h 3265"/>
              <a:gd name="T6" fmla="*/ 2147483646 w 1120"/>
              <a:gd name="T7" fmla="*/ 2147483646 h 3265"/>
              <a:gd name="T8" fmla="*/ 2147483646 w 1120"/>
              <a:gd name="T9" fmla="*/ 2147483646 h 3265"/>
              <a:gd name="T10" fmla="*/ 2147483646 w 1120"/>
              <a:gd name="T11" fmla="*/ 2147483646 h 32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0"/>
              <a:gd name="T19" fmla="*/ 0 h 3265"/>
              <a:gd name="T20" fmla="*/ 1120 w 1120"/>
              <a:gd name="T21" fmla="*/ 3265 h 32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0" h="3265">
                <a:moveTo>
                  <a:pt x="529" y="0"/>
                </a:moveTo>
                <a:cubicBezTo>
                  <a:pt x="264" y="90"/>
                  <a:pt x="0" y="181"/>
                  <a:pt x="76" y="362"/>
                </a:cubicBezTo>
                <a:cubicBezTo>
                  <a:pt x="152" y="543"/>
                  <a:pt x="846" y="688"/>
                  <a:pt x="983" y="1088"/>
                </a:cubicBezTo>
                <a:cubicBezTo>
                  <a:pt x="1120" y="1488"/>
                  <a:pt x="1017" y="2425"/>
                  <a:pt x="899" y="2763"/>
                </a:cubicBezTo>
                <a:cubicBezTo>
                  <a:pt x="781" y="3101"/>
                  <a:pt x="412" y="3031"/>
                  <a:pt x="275" y="3115"/>
                </a:cubicBezTo>
                <a:cubicBezTo>
                  <a:pt x="138" y="3199"/>
                  <a:pt x="117" y="3234"/>
                  <a:pt x="76" y="3265"/>
                </a:cubicBezTo>
              </a:path>
            </a:pathLst>
          </a:custGeom>
          <a:noFill/>
          <a:ln w="1143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4583113" y="1454150"/>
            <a:ext cx="576262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4656139" y="1627188"/>
            <a:ext cx="7191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4857750" y="1785938"/>
            <a:ext cx="719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5089525" y="1944688"/>
            <a:ext cx="6477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389563" y="2103438"/>
            <a:ext cx="4318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4597401" y="1036638"/>
            <a:ext cx="50482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2279650" y="333376"/>
            <a:ext cx="6840538" cy="6524625"/>
          </a:xfrm>
          <a:prstGeom prst="ellipse">
            <a:avLst/>
          </a:prstGeom>
          <a:noFill/>
          <a:ln w="57150" algn="ctr">
            <a:solidFill>
              <a:srgbClr val="66FF33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4414838" y="2565400"/>
            <a:ext cx="1444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4395789" y="2852738"/>
            <a:ext cx="128587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4379913" y="3141663"/>
            <a:ext cx="1317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4354513" y="3429000"/>
            <a:ext cx="13811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4341813" y="3716338"/>
            <a:ext cx="15081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4348163" y="4005263"/>
            <a:ext cx="13811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348163" y="4292600"/>
            <a:ext cx="1444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4348163" y="4581525"/>
            <a:ext cx="1444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4398963" y="4868863"/>
            <a:ext cx="1190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4386263" y="5157788"/>
            <a:ext cx="14605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4414839" y="5445125"/>
            <a:ext cx="142875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4460875" y="5734050"/>
            <a:ext cx="122238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4459288" y="238442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4460876" y="267017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454526" y="32464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4460876" y="294957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460876" y="35353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460876" y="41036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4459288" y="3816351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4467226" y="43957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G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4465638" y="4978401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G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4473576" y="47037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4465638" y="52562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G</a:t>
            </a:r>
          </a:p>
        </p:txBody>
      </p:sp>
      <p:sp>
        <p:nvSpPr>
          <p:cNvPr id="67618" name="Text Box 34"/>
          <p:cNvSpPr txBox="1">
            <a:spLocks noChangeArrowheads="1"/>
          </p:cNvSpPr>
          <p:nvPr/>
        </p:nvSpPr>
        <p:spPr bwMode="auto">
          <a:xfrm>
            <a:off x="4478338" y="55737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727575" y="5573713"/>
            <a:ext cx="431800" cy="366712"/>
            <a:chOff x="2018" y="3511"/>
            <a:chExt cx="272" cy="231"/>
          </a:xfrm>
        </p:grpSpPr>
        <p:sp>
          <p:nvSpPr>
            <p:cNvPr id="67666" name="Line 36"/>
            <p:cNvSpPr>
              <a:spLocks noChangeShapeType="1"/>
            </p:cNvSpPr>
            <p:nvPr/>
          </p:nvSpPr>
          <p:spPr bwMode="auto">
            <a:xfrm>
              <a:off x="2290" y="3536"/>
              <a:ext cx="0" cy="121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67" name="Line 37"/>
            <p:cNvSpPr>
              <a:spLocks noChangeShapeType="1"/>
            </p:cNvSpPr>
            <p:nvPr/>
          </p:nvSpPr>
          <p:spPr bwMode="auto">
            <a:xfrm>
              <a:off x="2199" y="3627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68" name="Text Box 38"/>
            <p:cNvSpPr txBox="1">
              <a:spLocks noChangeArrowheads="1"/>
            </p:cNvSpPr>
            <p:nvPr/>
          </p:nvSpPr>
          <p:spPr bwMode="auto">
            <a:xfrm>
              <a:off x="2018" y="351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727575" y="5262563"/>
            <a:ext cx="431800" cy="366712"/>
            <a:chOff x="3152" y="3067"/>
            <a:chExt cx="272" cy="231"/>
          </a:xfrm>
        </p:grpSpPr>
        <p:sp>
          <p:nvSpPr>
            <p:cNvPr id="67663" name="Line 40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64" name="Line 41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65" name="Text Box 42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727575" y="2393951"/>
            <a:ext cx="431800" cy="366713"/>
            <a:chOff x="2018" y="1508"/>
            <a:chExt cx="272" cy="231"/>
          </a:xfrm>
        </p:grpSpPr>
        <p:sp>
          <p:nvSpPr>
            <p:cNvPr id="67660" name="Line 44"/>
            <p:cNvSpPr>
              <a:spLocks noChangeShapeType="1"/>
            </p:cNvSpPr>
            <p:nvPr/>
          </p:nvSpPr>
          <p:spPr bwMode="auto">
            <a:xfrm>
              <a:off x="2290" y="1570"/>
              <a:ext cx="0" cy="165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61" name="Line 45"/>
            <p:cNvSpPr>
              <a:spLocks noChangeShapeType="1"/>
            </p:cNvSpPr>
            <p:nvPr/>
          </p:nvSpPr>
          <p:spPr bwMode="auto">
            <a:xfrm>
              <a:off x="2199" y="1624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62" name="Text Box 46"/>
            <p:cNvSpPr txBox="1">
              <a:spLocks noChangeArrowheads="1"/>
            </p:cNvSpPr>
            <p:nvPr/>
          </p:nvSpPr>
          <p:spPr bwMode="auto">
            <a:xfrm>
              <a:off x="2018" y="150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727575" y="4986338"/>
            <a:ext cx="431800" cy="366712"/>
            <a:chOff x="3152" y="3067"/>
            <a:chExt cx="272" cy="231"/>
          </a:xfrm>
        </p:grpSpPr>
        <p:sp>
          <p:nvSpPr>
            <p:cNvPr id="67657" name="Line 48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58" name="Line 49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59" name="Text Box 50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727575" y="4710113"/>
            <a:ext cx="431800" cy="366712"/>
            <a:chOff x="3152" y="3067"/>
            <a:chExt cx="272" cy="231"/>
          </a:xfrm>
        </p:grpSpPr>
        <p:sp>
          <p:nvSpPr>
            <p:cNvPr id="67654" name="Line 52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55" name="Line 53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56" name="Text Box 54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4727575" y="4402138"/>
            <a:ext cx="431800" cy="366712"/>
            <a:chOff x="3152" y="3067"/>
            <a:chExt cx="272" cy="231"/>
          </a:xfrm>
        </p:grpSpPr>
        <p:sp>
          <p:nvSpPr>
            <p:cNvPr id="67651" name="Line 56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52" name="Line 57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53" name="Text Box 58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4727575" y="4108451"/>
            <a:ext cx="431800" cy="366713"/>
            <a:chOff x="3152" y="3067"/>
            <a:chExt cx="272" cy="231"/>
          </a:xfrm>
        </p:grpSpPr>
        <p:sp>
          <p:nvSpPr>
            <p:cNvPr id="67648" name="Line 60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49" name="Line 61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50" name="Text Box 62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4727575" y="3821113"/>
            <a:ext cx="431800" cy="366712"/>
            <a:chOff x="3152" y="3067"/>
            <a:chExt cx="272" cy="231"/>
          </a:xfrm>
        </p:grpSpPr>
        <p:sp>
          <p:nvSpPr>
            <p:cNvPr id="67645" name="Line 64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46" name="Line 65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47" name="Text Box 66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4727575" y="3525838"/>
            <a:ext cx="431800" cy="366712"/>
            <a:chOff x="3152" y="3067"/>
            <a:chExt cx="272" cy="231"/>
          </a:xfrm>
        </p:grpSpPr>
        <p:sp>
          <p:nvSpPr>
            <p:cNvPr id="67642" name="Line 68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43" name="Line 69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44" name="Text Box 70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4727575" y="3240088"/>
            <a:ext cx="431800" cy="366712"/>
            <a:chOff x="3152" y="3067"/>
            <a:chExt cx="272" cy="231"/>
          </a:xfrm>
        </p:grpSpPr>
        <p:sp>
          <p:nvSpPr>
            <p:cNvPr id="67639" name="Line 72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40" name="Line 73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41" name="Text Box 74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4727575" y="2949576"/>
            <a:ext cx="431800" cy="366713"/>
            <a:chOff x="3152" y="3067"/>
            <a:chExt cx="272" cy="231"/>
          </a:xfrm>
        </p:grpSpPr>
        <p:sp>
          <p:nvSpPr>
            <p:cNvPr id="67636" name="Line 76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37" name="Line 77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38" name="Text Box 78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4727575" y="2668588"/>
            <a:ext cx="431800" cy="366712"/>
            <a:chOff x="3152" y="3067"/>
            <a:chExt cx="272" cy="231"/>
          </a:xfrm>
        </p:grpSpPr>
        <p:sp>
          <p:nvSpPr>
            <p:cNvPr id="67633" name="Line 80"/>
            <p:cNvSpPr>
              <a:spLocks noChangeShapeType="1"/>
            </p:cNvSpPr>
            <p:nvPr/>
          </p:nvSpPr>
          <p:spPr bwMode="auto">
            <a:xfrm>
              <a:off x="3424" y="3067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34" name="Line 81"/>
            <p:cNvSpPr>
              <a:spLocks noChangeShapeType="1"/>
            </p:cNvSpPr>
            <p:nvPr/>
          </p:nvSpPr>
          <p:spPr bwMode="auto">
            <a:xfrm>
              <a:off x="3333" y="3183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635" name="Text Box 82"/>
            <p:cNvSpPr txBox="1">
              <a:spLocks noChangeArrowheads="1"/>
            </p:cNvSpPr>
            <p:nvPr/>
          </p:nvSpPr>
          <p:spPr bwMode="auto">
            <a:xfrm>
              <a:off x="3152" y="306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</p:grpSp>
      <p:sp>
        <p:nvSpPr>
          <p:cNvPr id="139347" name="Text Box 83"/>
          <p:cNvSpPr txBox="1">
            <a:spLocks noChangeArrowheads="1"/>
          </p:cNvSpPr>
          <p:nvPr/>
        </p:nvSpPr>
        <p:spPr bwMode="auto">
          <a:xfrm>
            <a:off x="6167439" y="2670176"/>
            <a:ext cx="2592387" cy="306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piece of DNA from one side is copied into</a:t>
            </a:r>
            <a:r>
              <a:rPr lang="en-GB" sz="3000" b="1">
                <a:solidFill>
                  <a:srgbClr val="FF33CC"/>
                </a:solidFill>
                <a:latin typeface="Tahoma" pitchFamily="34" charset="0"/>
              </a:rPr>
              <a:t> </a:t>
            </a:r>
            <a:r>
              <a:rPr lang="en-GB" sz="3000" b="1">
                <a:solidFill>
                  <a:srgbClr val="99FF33"/>
                </a:solidFill>
                <a:latin typeface="Tahoma" pitchFamily="34" charset="0"/>
              </a:rPr>
              <a:t>mRNA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3000" b="1">
              <a:solidFill>
                <a:srgbClr val="FF33CC"/>
              </a:solidFill>
              <a:latin typeface="Tahoma" pitchFamily="34" charset="0"/>
            </a:endParaRPr>
          </a:p>
        </p:txBody>
      </p:sp>
      <p:sp>
        <p:nvSpPr>
          <p:cNvPr id="139348" name="Text Box 84"/>
          <p:cNvSpPr txBox="1">
            <a:spLocks noChangeArrowheads="1"/>
          </p:cNvSpPr>
          <p:nvPr/>
        </p:nvSpPr>
        <p:spPr bwMode="auto">
          <a:xfrm>
            <a:off x="9767889" y="417513"/>
            <a:ext cx="503237" cy="6045200"/>
          </a:xfrm>
          <a:prstGeom prst="rect">
            <a:avLst/>
          </a:prstGeom>
          <a:noFill/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10476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/>
          <p:cNvSpPr>
            <a:spLocks/>
          </p:cNvSpPr>
          <p:nvPr/>
        </p:nvSpPr>
        <p:spPr bwMode="auto">
          <a:xfrm>
            <a:off x="4229101" y="952500"/>
            <a:ext cx="1636713" cy="5283200"/>
          </a:xfrm>
          <a:custGeom>
            <a:avLst/>
            <a:gdLst>
              <a:gd name="T0" fmla="*/ 2147483646 w 1031"/>
              <a:gd name="T1" fmla="*/ 2147483646 h 3328"/>
              <a:gd name="T2" fmla="*/ 2147483646 w 1031"/>
              <a:gd name="T3" fmla="*/ 2147483646 h 3328"/>
              <a:gd name="T4" fmla="*/ 2147483646 w 1031"/>
              <a:gd name="T5" fmla="*/ 2147483646 h 3328"/>
              <a:gd name="T6" fmla="*/ 2147483646 w 1031"/>
              <a:gd name="T7" fmla="*/ 2147483646 h 3328"/>
              <a:gd name="T8" fmla="*/ 2147483646 w 1031"/>
              <a:gd name="T9" fmla="*/ 2147483646 h 3328"/>
              <a:gd name="T10" fmla="*/ 2147483646 w 1031"/>
              <a:gd name="T11" fmla="*/ 0 h 3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1"/>
              <a:gd name="T19" fmla="*/ 0 h 3328"/>
              <a:gd name="T20" fmla="*/ 1031 w 1031"/>
              <a:gd name="T21" fmla="*/ 3328 h 3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1" h="3328">
                <a:moveTo>
                  <a:pt x="656" y="3328"/>
                </a:moveTo>
                <a:cubicBezTo>
                  <a:pt x="619" y="3301"/>
                  <a:pt x="523" y="3225"/>
                  <a:pt x="432" y="3160"/>
                </a:cubicBezTo>
                <a:cubicBezTo>
                  <a:pt x="341" y="3095"/>
                  <a:pt x="159" y="3300"/>
                  <a:pt x="112" y="2936"/>
                </a:cubicBezTo>
                <a:cubicBezTo>
                  <a:pt x="65" y="2572"/>
                  <a:pt x="0" y="1345"/>
                  <a:pt x="152" y="976"/>
                </a:cubicBezTo>
                <a:cubicBezTo>
                  <a:pt x="304" y="607"/>
                  <a:pt x="1031" y="888"/>
                  <a:pt x="1025" y="725"/>
                </a:cubicBezTo>
                <a:cubicBezTo>
                  <a:pt x="1019" y="562"/>
                  <a:pt x="269" y="121"/>
                  <a:pt x="118" y="0"/>
                </a:cubicBezTo>
              </a:path>
            </a:pathLst>
          </a:custGeom>
          <a:noFill/>
          <a:ln w="1143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11" name="Freeform 3"/>
          <p:cNvSpPr>
            <a:spLocks/>
          </p:cNvSpPr>
          <p:nvPr/>
        </p:nvSpPr>
        <p:spPr bwMode="auto">
          <a:xfrm>
            <a:off x="4440238" y="1023939"/>
            <a:ext cx="1778000" cy="5183187"/>
          </a:xfrm>
          <a:custGeom>
            <a:avLst/>
            <a:gdLst>
              <a:gd name="T0" fmla="*/ 2147483646 w 1120"/>
              <a:gd name="T1" fmla="*/ 0 h 3265"/>
              <a:gd name="T2" fmla="*/ 2147483646 w 1120"/>
              <a:gd name="T3" fmla="*/ 2147483646 h 3265"/>
              <a:gd name="T4" fmla="*/ 2147483646 w 1120"/>
              <a:gd name="T5" fmla="*/ 2147483646 h 3265"/>
              <a:gd name="T6" fmla="*/ 2147483646 w 1120"/>
              <a:gd name="T7" fmla="*/ 2147483646 h 3265"/>
              <a:gd name="T8" fmla="*/ 2147483646 w 1120"/>
              <a:gd name="T9" fmla="*/ 2147483646 h 3265"/>
              <a:gd name="T10" fmla="*/ 2147483646 w 1120"/>
              <a:gd name="T11" fmla="*/ 2147483646 h 32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0"/>
              <a:gd name="T19" fmla="*/ 0 h 3265"/>
              <a:gd name="T20" fmla="*/ 1120 w 1120"/>
              <a:gd name="T21" fmla="*/ 3265 h 32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0" h="3265">
                <a:moveTo>
                  <a:pt x="529" y="0"/>
                </a:moveTo>
                <a:cubicBezTo>
                  <a:pt x="264" y="90"/>
                  <a:pt x="0" y="181"/>
                  <a:pt x="76" y="362"/>
                </a:cubicBezTo>
                <a:cubicBezTo>
                  <a:pt x="152" y="543"/>
                  <a:pt x="846" y="688"/>
                  <a:pt x="983" y="1088"/>
                </a:cubicBezTo>
                <a:cubicBezTo>
                  <a:pt x="1120" y="1488"/>
                  <a:pt x="1017" y="2425"/>
                  <a:pt x="899" y="2763"/>
                </a:cubicBezTo>
                <a:cubicBezTo>
                  <a:pt x="781" y="3101"/>
                  <a:pt x="412" y="3031"/>
                  <a:pt x="275" y="3115"/>
                </a:cubicBezTo>
                <a:cubicBezTo>
                  <a:pt x="138" y="3199"/>
                  <a:pt x="117" y="3234"/>
                  <a:pt x="76" y="3265"/>
                </a:cubicBezTo>
              </a:path>
            </a:pathLst>
          </a:custGeom>
          <a:noFill/>
          <a:ln w="1143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4583113" y="1454150"/>
            <a:ext cx="576262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4656139" y="1627188"/>
            <a:ext cx="7191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4857750" y="1785938"/>
            <a:ext cx="719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5089525" y="1944688"/>
            <a:ext cx="6477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5389563" y="2103438"/>
            <a:ext cx="4318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4597401" y="1036638"/>
            <a:ext cx="50482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2279650" y="333376"/>
            <a:ext cx="6840538" cy="6524625"/>
          </a:xfrm>
          <a:prstGeom prst="ellipse">
            <a:avLst/>
          </a:prstGeom>
          <a:noFill/>
          <a:ln w="57150" algn="ctr">
            <a:solidFill>
              <a:srgbClr val="66FF33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4414838" y="2565400"/>
            <a:ext cx="1444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4395789" y="2852738"/>
            <a:ext cx="128587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4379913" y="3141663"/>
            <a:ext cx="1317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4354513" y="3429000"/>
            <a:ext cx="13811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4341813" y="3716338"/>
            <a:ext cx="15081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4348163" y="4005263"/>
            <a:ext cx="13811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4348163" y="4292600"/>
            <a:ext cx="1444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348163" y="4581525"/>
            <a:ext cx="1444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4398963" y="4868863"/>
            <a:ext cx="11906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4386263" y="5157788"/>
            <a:ext cx="14605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4414839" y="5445125"/>
            <a:ext cx="142875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4460875" y="5734050"/>
            <a:ext cx="122238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4459288" y="238442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4460876" y="267017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4454526" y="32464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460876" y="294957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460876" y="35353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4460876" y="41036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4459288" y="3816351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4467226" y="43957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G</a:t>
            </a: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4465638" y="4978401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G</a:t>
            </a: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4473576" y="47037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4465638" y="52562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G</a:t>
            </a:r>
          </a:p>
        </p:txBody>
      </p: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4478338" y="55737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99CCFF"/>
                </a:solidFill>
                <a:latin typeface="Tahoma" panose="020B0604030504040204" pitchFamily="34" charset="0"/>
              </a:rPr>
              <a:t>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727575" y="2393951"/>
            <a:ext cx="431800" cy="3546475"/>
            <a:chOff x="2018" y="1508"/>
            <a:chExt cx="272" cy="2234"/>
          </a:xfrm>
        </p:grpSpPr>
        <p:grpSp>
          <p:nvGrpSpPr>
            <p:cNvPr id="68683" name="Group 36"/>
            <p:cNvGrpSpPr>
              <a:grpSpLocks/>
            </p:cNvGrpSpPr>
            <p:nvPr/>
          </p:nvGrpSpPr>
          <p:grpSpPr bwMode="auto">
            <a:xfrm>
              <a:off x="2018" y="3511"/>
              <a:ext cx="272" cy="231"/>
              <a:chOff x="2018" y="3511"/>
              <a:chExt cx="272" cy="231"/>
            </a:xfrm>
          </p:grpSpPr>
          <p:sp>
            <p:nvSpPr>
              <p:cNvPr id="68728" name="Line 37"/>
              <p:cNvSpPr>
                <a:spLocks noChangeShapeType="1"/>
              </p:cNvSpPr>
              <p:nvPr/>
            </p:nvSpPr>
            <p:spPr bwMode="auto">
              <a:xfrm>
                <a:off x="2290" y="3536"/>
                <a:ext cx="0" cy="121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29" name="Line 38"/>
              <p:cNvSpPr>
                <a:spLocks noChangeShapeType="1"/>
              </p:cNvSpPr>
              <p:nvPr/>
            </p:nvSpPr>
            <p:spPr bwMode="auto">
              <a:xfrm>
                <a:off x="2199" y="3627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30" name="Text Box 39"/>
              <p:cNvSpPr txBox="1">
                <a:spLocks noChangeArrowheads="1"/>
              </p:cNvSpPr>
              <p:nvPr/>
            </p:nvSpPr>
            <p:spPr bwMode="auto">
              <a:xfrm>
                <a:off x="2018" y="3511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68684" name="Group 40"/>
            <p:cNvGrpSpPr>
              <a:grpSpLocks/>
            </p:cNvGrpSpPr>
            <p:nvPr/>
          </p:nvGrpSpPr>
          <p:grpSpPr bwMode="auto">
            <a:xfrm>
              <a:off x="2018" y="3315"/>
              <a:ext cx="272" cy="231"/>
              <a:chOff x="3152" y="3067"/>
              <a:chExt cx="272" cy="231"/>
            </a:xfrm>
          </p:grpSpPr>
          <p:sp>
            <p:nvSpPr>
              <p:cNvPr id="68725" name="Line 41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26" name="Line 42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27" name="Text Box 43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68685" name="Group 44"/>
            <p:cNvGrpSpPr>
              <a:grpSpLocks/>
            </p:cNvGrpSpPr>
            <p:nvPr/>
          </p:nvGrpSpPr>
          <p:grpSpPr bwMode="auto">
            <a:xfrm>
              <a:off x="2018" y="1508"/>
              <a:ext cx="272" cy="231"/>
              <a:chOff x="2018" y="1508"/>
              <a:chExt cx="272" cy="231"/>
            </a:xfrm>
          </p:grpSpPr>
          <p:sp>
            <p:nvSpPr>
              <p:cNvPr id="68722" name="Line 45"/>
              <p:cNvSpPr>
                <a:spLocks noChangeShapeType="1"/>
              </p:cNvSpPr>
              <p:nvPr/>
            </p:nvSpPr>
            <p:spPr bwMode="auto">
              <a:xfrm>
                <a:off x="2290" y="1570"/>
                <a:ext cx="0" cy="165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23" name="Line 46"/>
              <p:cNvSpPr>
                <a:spLocks noChangeShapeType="1"/>
              </p:cNvSpPr>
              <p:nvPr/>
            </p:nvSpPr>
            <p:spPr bwMode="auto">
              <a:xfrm>
                <a:off x="2199" y="1624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24" name="Text Box 47"/>
              <p:cNvSpPr txBox="1">
                <a:spLocks noChangeArrowheads="1"/>
              </p:cNvSpPr>
              <p:nvPr/>
            </p:nvSpPr>
            <p:spPr bwMode="auto">
              <a:xfrm>
                <a:off x="2018" y="1508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68686" name="Group 48"/>
            <p:cNvGrpSpPr>
              <a:grpSpLocks/>
            </p:cNvGrpSpPr>
            <p:nvPr/>
          </p:nvGrpSpPr>
          <p:grpSpPr bwMode="auto">
            <a:xfrm>
              <a:off x="2018" y="3141"/>
              <a:ext cx="272" cy="231"/>
              <a:chOff x="3152" y="3067"/>
              <a:chExt cx="272" cy="231"/>
            </a:xfrm>
          </p:grpSpPr>
          <p:sp>
            <p:nvSpPr>
              <p:cNvPr id="68719" name="Line 49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20" name="Line 50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21" name="Text Box 51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68687" name="Group 52"/>
            <p:cNvGrpSpPr>
              <a:grpSpLocks/>
            </p:cNvGrpSpPr>
            <p:nvPr/>
          </p:nvGrpSpPr>
          <p:grpSpPr bwMode="auto">
            <a:xfrm>
              <a:off x="2018" y="2967"/>
              <a:ext cx="272" cy="231"/>
              <a:chOff x="3152" y="3067"/>
              <a:chExt cx="272" cy="231"/>
            </a:xfrm>
          </p:grpSpPr>
          <p:sp>
            <p:nvSpPr>
              <p:cNvPr id="68716" name="Line 53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17" name="Line 54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18" name="Text Box 55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G</a:t>
                </a:r>
              </a:p>
            </p:txBody>
          </p:sp>
        </p:grpSp>
        <p:grpSp>
          <p:nvGrpSpPr>
            <p:cNvPr id="68688" name="Group 56"/>
            <p:cNvGrpSpPr>
              <a:grpSpLocks/>
            </p:cNvGrpSpPr>
            <p:nvPr/>
          </p:nvGrpSpPr>
          <p:grpSpPr bwMode="auto">
            <a:xfrm>
              <a:off x="2018" y="2773"/>
              <a:ext cx="272" cy="231"/>
              <a:chOff x="3152" y="3067"/>
              <a:chExt cx="272" cy="231"/>
            </a:xfrm>
          </p:grpSpPr>
          <p:sp>
            <p:nvSpPr>
              <p:cNvPr id="68713" name="Line 57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14" name="Line 58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15" name="Text Box 59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68689" name="Group 60"/>
            <p:cNvGrpSpPr>
              <a:grpSpLocks/>
            </p:cNvGrpSpPr>
            <p:nvPr/>
          </p:nvGrpSpPr>
          <p:grpSpPr bwMode="auto">
            <a:xfrm>
              <a:off x="2018" y="2588"/>
              <a:ext cx="272" cy="231"/>
              <a:chOff x="3152" y="3067"/>
              <a:chExt cx="272" cy="231"/>
            </a:xfrm>
          </p:grpSpPr>
          <p:sp>
            <p:nvSpPr>
              <p:cNvPr id="68710" name="Line 61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11" name="Line 62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12" name="Text Box 63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U</a:t>
                </a:r>
              </a:p>
            </p:txBody>
          </p:sp>
        </p:grpSp>
        <p:grpSp>
          <p:nvGrpSpPr>
            <p:cNvPr id="68690" name="Group 64"/>
            <p:cNvGrpSpPr>
              <a:grpSpLocks/>
            </p:cNvGrpSpPr>
            <p:nvPr/>
          </p:nvGrpSpPr>
          <p:grpSpPr bwMode="auto">
            <a:xfrm>
              <a:off x="2018" y="2407"/>
              <a:ext cx="272" cy="231"/>
              <a:chOff x="3152" y="3067"/>
              <a:chExt cx="272" cy="231"/>
            </a:xfrm>
          </p:grpSpPr>
          <p:sp>
            <p:nvSpPr>
              <p:cNvPr id="68707" name="Line 65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08" name="Line 66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09" name="Text Box 67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U</a:t>
                </a:r>
              </a:p>
            </p:txBody>
          </p:sp>
        </p:grpSp>
        <p:grpSp>
          <p:nvGrpSpPr>
            <p:cNvPr id="68691" name="Group 68"/>
            <p:cNvGrpSpPr>
              <a:grpSpLocks/>
            </p:cNvGrpSpPr>
            <p:nvPr/>
          </p:nvGrpSpPr>
          <p:grpSpPr bwMode="auto">
            <a:xfrm>
              <a:off x="2018" y="2221"/>
              <a:ext cx="272" cy="231"/>
              <a:chOff x="3152" y="3067"/>
              <a:chExt cx="272" cy="231"/>
            </a:xfrm>
          </p:grpSpPr>
          <p:sp>
            <p:nvSpPr>
              <p:cNvPr id="68704" name="Line 69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05" name="Line 70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06" name="Text Box 71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U</a:t>
                </a:r>
              </a:p>
            </p:txBody>
          </p:sp>
        </p:grpSp>
        <p:grpSp>
          <p:nvGrpSpPr>
            <p:cNvPr id="68692" name="Group 72"/>
            <p:cNvGrpSpPr>
              <a:grpSpLocks/>
            </p:cNvGrpSpPr>
            <p:nvPr/>
          </p:nvGrpSpPr>
          <p:grpSpPr bwMode="auto">
            <a:xfrm>
              <a:off x="2018" y="2041"/>
              <a:ext cx="272" cy="231"/>
              <a:chOff x="3152" y="3067"/>
              <a:chExt cx="272" cy="231"/>
            </a:xfrm>
          </p:grpSpPr>
          <p:sp>
            <p:nvSpPr>
              <p:cNvPr id="68701" name="Line 73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02" name="Line 74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03" name="Text Box 75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U</a:t>
                </a:r>
              </a:p>
            </p:txBody>
          </p:sp>
        </p:grpSp>
        <p:grpSp>
          <p:nvGrpSpPr>
            <p:cNvPr id="68693" name="Group 76"/>
            <p:cNvGrpSpPr>
              <a:grpSpLocks/>
            </p:cNvGrpSpPr>
            <p:nvPr/>
          </p:nvGrpSpPr>
          <p:grpSpPr bwMode="auto">
            <a:xfrm>
              <a:off x="2018" y="1858"/>
              <a:ext cx="272" cy="231"/>
              <a:chOff x="3152" y="3067"/>
              <a:chExt cx="272" cy="231"/>
            </a:xfrm>
          </p:grpSpPr>
          <p:sp>
            <p:nvSpPr>
              <p:cNvPr id="68698" name="Line 77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699" name="Line 78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700" name="Text Box 79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G</a:t>
                </a:r>
              </a:p>
            </p:txBody>
          </p:sp>
        </p:grpSp>
        <p:grpSp>
          <p:nvGrpSpPr>
            <p:cNvPr id="68694" name="Group 80"/>
            <p:cNvGrpSpPr>
              <a:grpSpLocks/>
            </p:cNvGrpSpPr>
            <p:nvPr/>
          </p:nvGrpSpPr>
          <p:grpSpPr bwMode="auto">
            <a:xfrm>
              <a:off x="2018" y="1681"/>
              <a:ext cx="272" cy="231"/>
              <a:chOff x="3152" y="3067"/>
              <a:chExt cx="272" cy="231"/>
            </a:xfrm>
          </p:grpSpPr>
          <p:sp>
            <p:nvSpPr>
              <p:cNvPr id="68695" name="Line 81"/>
              <p:cNvSpPr>
                <a:spLocks noChangeShapeType="1"/>
              </p:cNvSpPr>
              <p:nvPr/>
            </p:nvSpPr>
            <p:spPr bwMode="auto">
              <a:xfrm>
                <a:off x="3424" y="3067"/>
                <a:ext cx="0" cy="227"/>
              </a:xfrm>
              <a:prstGeom prst="line">
                <a:avLst/>
              </a:prstGeom>
              <a:noFill/>
              <a:ln w="1016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696" name="Line 82"/>
              <p:cNvSpPr>
                <a:spLocks noChangeShapeType="1"/>
              </p:cNvSpPr>
              <p:nvPr/>
            </p:nvSpPr>
            <p:spPr bwMode="auto">
              <a:xfrm>
                <a:off x="3333" y="3183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697" name="Text Box 83"/>
              <p:cNvSpPr txBox="1">
                <a:spLocks noChangeArrowheads="1"/>
              </p:cNvSpPr>
              <p:nvPr/>
            </p:nvSpPr>
            <p:spPr bwMode="auto">
              <a:xfrm>
                <a:off x="3152" y="306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CCFF33"/>
                    </a:solidFill>
                    <a:latin typeface="Tahoma" panose="020B0604030504040204" pitchFamily="34" charset="0"/>
                  </a:rPr>
                  <a:t>U</a:t>
                </a:r>
              </a:p>
            </p:txBody>
          </p:sp>
        </p:grpSp>
      </p:grpSp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5045076" y="3919539"/>
            <a:ext cx="3540125" cy="434975"/>
            <a:chOff x="2218" y="2469"/>
            <a:chExt cx="2230" cy="274"/>
          </a:xfrm>
        </p:grpSpPr>
        <p:sp>
          <p:nvSpPr>
            <p:cNvPr id="68647" name="Line 85"/>
            <p:cNvSpPr>
              <a:spLocks noChangeShapeType="1"/>
            </p:cNvSpPr>
            <p:nvPr/>
          </p:nvSpPr>
          <p:spPr bwMode="auto">
            <a:xfrm rot="5400000">
              <a:off x="2362" y="2682"/>
              <a:ext cx="0" cy="121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48" name="Line 86"/>
            <p:cNvSpPr>
              <a:spLocks noChangeShapeType="1"/>
            </p:cNvSpPr>
            <p:nvPr/>
          </p:nvSpPr>
          <p:spPr bwMode="auto">
            <a:xfrm rot="5400000">
              <a:off x="228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49" name="Text Box 87"/>
            <p:cNvSpPr txBox="1">
              <a:spLocks noChangeArrowheads="1"/>
            </p:cNvSpPr>
            <p:nvPr/>
          </p:nvSpPr>
          <p:spPr bwMode="auto">
            <a:xfrm>
              <a:off x="221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68650" name="Line 88"/>
            <p:cNvSpPr>
              <a:spLocks noChangeShapeType="1"/>
            </p:cNvSpPr>
            <p:nvPr/>
          </p:nvSpPr>
          <p:spPr bwMode="auto">
            <a:xfrm rot="5400000">
              <a:off x="2530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51" name="Line 89"/>
            <p:cNvSpPr>
              <a:spLocks noChangeShapeType="1"/>
            </p:cNvSpPr>
            <p:nvPr/>
          </p:nvSpPr>
          <p:spPr bwMode="auto">
            <a:xfrm rot="5400000">
              <a:off x="2482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52" name="Text Box 90"/>
            <p:cNvSpPr txBox="1">
              <a:spLocks noChangeArrowheads="1"/>
            </p:cNvSpPr>
            <p:nvPr/>
          </p:nvSpPr>
          <p:spPr bwMode="auto">
            <a:xfrm>
              <a:off x="2414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8653" name="Line 91"/>
            <p:cNvSpPr>
              <a:spLocks noChangeShapeType="1"/>
            </p:cNvSpPr>
            <p:nvPr/>
          </p:nvSpPr>
          <p:spPr bwMode="auto">
            <a:xfrm rot="5400000">
              <a:off x="4306" y="2660"/>
              <a:ext cx="0" cy="165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54" name="Line 92"/>
            <p:cNvSpPr>
              <a:spLocks noChangeShapeType="1"/>
            </p:cNvSpPr>
            <p:nvPr/>
          </p:nvSpPr>
          <p:spPr bwMode="auto">
            <a:xfrm rot="5400000">
              <a:off x="4289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55" name="Text Box 93"/>
            <p:cNvSpPr txBox="1">
              <a:spLocks noChangeArrowheads="1"/>
            </p:cNvSpPr>
            <p:nvPr/>
          </p:nvSpPr>
          <p:spPr bwMode="auto">
            <a:xfrm>
              <a:off x="4221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68656" name="Line 94"/>
            <p:cNvSpPr>
              <a:spLocks noChangeShapeType="1"/>
            </p:cNvSpPr>
            <p:nvPr/>
          </p:nvSpPr>
          <p:spPr bwMode="auto">
            <a:xfrm rot="5400000">
              <a:off x="270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57" name="Line 95"/>
            <p:cNvSpPr>
              <a:spLocks noChangeShapeType="1"/>
            </p:cNvSpPr>
            <p:nvPr/>
          </p:nvSpPr>
          <p:spPr bwMode="auto">
            <a:xfrm rot="5400000">
              <a:off x="265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58" name="Text Box 96"/>
            <p:cNvSpPr txBox="1">
              <a:spLocks noChangeArrowheads="1"/>
            </p:cNvSpPr>
            <p:nvPr/>
          </p:nvSpPr>
          <p:spPr bwMode="auto">
            <a:xfrm>
              <a:off x="258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68659" name="Line 97"/>
            <p:cNvSpPr>
              <a:spLocks noChangeShapeType="1"/>
            </p:cNvSpPr>
            <p:nvPr/>
          </p:nvSpPr>
          <p:spPr bwMode="auto">
            <a:xfrm rot="5400000">
              <a:off x="2878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60" name="Line 98"/>
            <p:cNvSpPr>
              <a:spLocks noChangeShapeType="1"/>
            </p:cNvSpPr>
            <p:nvPr/>
          </p:nvSpPr>
          <p:spPr bwMode="auto">
            <a:xfrm rot="5400000">
              <a:off x="2830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61" name="Text Box 99"/>
            <p:cNvSpPr txBox="1">
              <a:spLocks noChangeArrowheads="1"/>
            </p:cNvSpPr>
            <p:nvPr/>
          </p:nvSpPr>
          <p:spPr bwMode="auto">
            <a:xfrm>
              <a:off x="2762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8662" name="Line 100"/>
            <p:cNvSpPr>
              <a:spLocks noChangeShapeType="1"/>
            </p:cNvSpPr>
            <p:nvPr/>
          </p:nvSpPr>
          <p:spPr bwMode="auto">
            <a:xfrm rot="5400000">
              <a:off x="3072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63" name="Line 101"/>
            <p:cNvSpPr>
              <a:spLocks noChangeShapeType="1"/>
            </p:cNvSpPr>
            <p:nvPr/>
          </p:nvSpPr>
          <p:spPr bwMode="auto">
            <a:xfrm rot="5400000">
              <a:off x="3024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64" name="Text Box 102"/>
            <p:cNvSpPr txBox="1">
              <a:spLocks noChangeArrowheads="1"/>
            </p:cNvSpPr>
            <p:nvPr/>
          </p:nvSpPr>
          <p:spPr bwMode="auto">
            <a:xfrm>
              <a:off x="2956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8665" name="Line 103"/>
            <p:cNvSpPr>
              <a:spLocks noChangeShapeType="1"/>
            </p:cNvSpPr>
            <p:nvPr/>
          </p:nvSpPr>
          <p:spPr bwMode="auto">
            <a:xfrm rot="5400000">
              <a:off x="3257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66" name="Line 104"/>
            <p:cNvSpPr>
              <a:spLocks noChangeShapeType="1"/>
            </p:cNvSpPr>
            <p:nvPr/>
          </p:nvSpPr>
          <p:spPr bwMode="auto">
            <a:xfrm rot="5400000">
              <a:off x="3209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67" name="Text Box 105"/>
            <p:cNvSpPr txBox="1">
              <a:spLocks noChangeArrowheads="1"/>
            </p:cNvSpPr>
            <p:nvPr/>
          </p:nvSpPr>
          <p:spPr bwMode="auto">
            <a:xfrm>
              <a:off x="3141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8668" name="Line 106"/>
            <p:cNvSpPr>
              <a:spLocks noChangeShapeType="1"/>
            </p:cNvSpPr>
            <p:nvPr/>
          </p:nvSpPr>
          <p:spPr bwMode="auto">
            <a:xfrm rot="5400000">
              <a:off x="3438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69" name="Line 107"/>
            <p:cNvSpPr>
              <a:spLocks noChangeShapeType="1"/>
            </p:cNvSpPr>
            <p:nvPr/>
          </p:nvSpPr>
          <p:spPr bwMode="auto">
            <a:xfrm rot="5400000">
              <a:off x="3390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70" name="Text Box 108"/>
            <p:cNvSpPr txBox="1">
              <a:spLocks noChangeArrowheads="1"/>
            </p:cNvSpPr>
            <p:nvPr/>
          </p:nvSpPr>
          <p:spPr bwMode="auto">
            <a:xfrm>
              <a:off x="3322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8671" name="Line 109"/>
            <p:cNvSpPr>
              <a:spLocks noChangeShapeType="1"/>
            </p:cNvSpPr>
            <p:nvPr/>
          </p:nvSpPr>
          <p:spPr bwMode="auto">
            <a:xfrm rot="5400000">
              <a:off x="362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72" name="Line 110"/>
            <p:cNvSpPr>
              <a:spLocks noChangeShapeType="1"/>
            </p:cNvSpPr>
            <p:nvPr/>
          </p:nvSpPr>
          <p:spPr bwMode="auto">
            <a:xfrm rot="5400000">
              <a:off x="357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73" name="Text Box 111"/>
            <p:cNvSpPr txBox="1">
              <a:spLocks noChangeArrowheads="1"/>
            </p:cNvSpPr>
            <p:nvPr/>
          </p:nvSpPr>
          <p:spPr bwMode="auto">
            <a:xfrm>
              <a:off x="350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68674" name="Line 112"/>
            <p:cNvSpPr>
              <a:spLocks noChangeShapeType="1"/>
            </p:cNvSpPr>
            <p:nvPr/>
          </p:nvSpPr>
          <p:spPr bwMode="auto">
            <a:xfrm rot="5400000">
              <a:off x="380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75" name="Line 113"/>
            <p:cNvSpPr>
              <a:spLocks noChangeShapeType="1"/>
            </p:cNvSpPr>
            <p:nvPr/>
          </p:nvSpPr>
          <p:spPr bwMode="auto">
            <a:xfrm rot="5400000">
              <a:off x="375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76" name="Text Box 114"/>
            <p:cNvSpPr txBox="1">
              <a:spLocks noChangeArrowheads="1"/>
            </p:cNvSpPr>
            <p:nvPr/>
          </p:nvSpPr>
          <p:spPr bwMode="auto">
            <a:xfrm>
              <a:off x="368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68677" name="Line 115"/>
            <p:cNvSpPr>
              <a:spLocks noChangeShapeType="1"/>
            </p:cNvSpPr>
            <p:nvPr/>
          </p:nvSpPr>
          <p:spPr bwMode="auto">
            <a:xfrm rot="5400000">
              <a:off x="3987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78" name="Line 116"/>
            <p:cNvSpPr>
              <a:spLocks noChangeShapeType="1"/>
            </p:cNvSpPr>
            <p:nvPr/>
          </p:nvSpPr>
          <p:spPr bwMode="auto">
            <a:xfrm rot="5400000">
              <a:off x="3939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79" name="Text Box 117"/>
            <p:cNvSpPr txBox="1">
              <a:spLocks noChangeArrowheads="1"/>
            </p:cNvSpPr>
            <p:nvPr/>
          </p:nvSpPr>
          <p:spPr bwMode="auto">
            <a:xfrm>
              <a:off x="3871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68680" name="Line 118"/>
            <p:cNvSpPr>
              <a:spLocks noChangeShapeType="1"/>
            </p:cNvSpPr>
            <p:nvPr/>
          </p:nvSpPr>
          <p:spPr bwMode="auto">
            <a:xfrm rot="5400000">
              <a:off x="416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81" name="Line 119"/>
            <p:cNvSpPr>
              <a:spLocks noChangeShapeType="1"/>
            </p:cNvSpPr>
            <p:nvPr/>
          </p:nvSpPr>
          <p:spPr bwMode="auto">
            <a:xfrm rot="5400000">
              <a:off x="411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682" name="Text Box 120"/>
            <p:cNvSpPr txBox="1">
              <a:spLocks noChangeArrowheads="1"/>
            </p:cNvSpPr>
            <p:nvPr/>
          </p:nvSpPr>
          <p:spPr bwMode="auto">
            <a:xfrm>
              <a:off x="404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</p:grpSp>
      <p:sp>
        <p:nvSpPr>
          <p:cNvPr id="140409" name="Text Box 121"/>
          <p:cNvSpPr txBox="1">
            <a:spLocks noChangeArrowheads="1"/>
          </p:cNvSpPr>
          <p:nvPr/>
        </p:nvSpPr>
        <p:spPr bwMode="auto">
          <a:xfrm>
            <a:off x="6240464" y="1844676"/>
            <a:ext cx="2592387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mRNA</a:t>
            </a:r>
            <a:r>
              <a:rPr lang="en-GB" sz="3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GB" sz="3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separates from DNA</a:t>
            </a:r>
          </a:p>
        </p:txBody>
      </p:sp>
      <p:sp>
        <p:nvSpPr>
          <p:cNvPr id="140410" name="Text Box 122"/>
          <p:cNvSpPr txBox="1">
            <a:spLocks noChangeArrowheads="1"/>
          </p:cNvSpPr>
          <p:nvPr/>
        </p:nvSpPr>
        <p:spPr bwMode="auto">
          <a:xfrm>
            <a:off x="9767889" y="417513"/>
            <a:ext cx="503237" cy="6045200"/>
          </a:xfrm>
          <a:prstGeom prst="rect">
            <a:avLst/>
          </a:prstGeom>
          <a:noFill/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36693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20486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Oval 2"/>
          <p:cNvSpPr>
            <a:spLocks noChangeArrowheads="1"/>
          </p:cNvSpPr>
          <p:nvPr/>
        </p:nvSpPr>
        <p:spPr bwMode="auto">
          <a:xfrm>
            <a:off x="2279650" y="333376"/>
            <a:ext cx="6840538" cy="6524625"/>
          </a:xfrm>
          <a:prstGeom prst="ellipse">
            <a:avLst/>
          </a:prstGeom>
          <a:noFill/>
          <a:ln w="57150" algn="ctr">
            <a:solidFill>
              <a:srgbClr val="66FF33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29100" y="952500"/>
            <a:ext cx="1989138" cy="5283200"/>
            <a:chOff x="1704" y="600"/>
            <a:chExt cx="1253" cy="3328"/>
          </a:xfrm>
        </p:grpSpPr>
        <p:sp>
          <p:nvSpPr>
            <p:cNvPr id="69673" name="Freeform 4"/>
            <p:cNvSpPr>
              <a:spLocks/>
            </p:cNvSpPr>
            <p:nvPr/>
          </p:nvSpPr>
          <p:spPr bwMode="auto">
            <a:xfrm>
              <a:off x="1704" y="600"/>
              <a:ext cx="1031" cy="3328"/>
            </a:xfrm>
            <a:custGeom>
              <a:avLst/>
              <a:gdLst>
                <a:gd name="T0" fmla="*/ 656 w 1031"/>
                <a:gd name="T1" fmla="*/ 3328 h 3328"/>
                <a:gd name="T2" fmla="*/ 432 w 1031"/>
                <a:gd name="T3" fmla="*/ 3160 h 3328"/>
                <a:gd name="T4" fmla="*/ 112 w 1031"/>
                <a:gd name="T5" fmla="*/ 2936 h 3328"/>
                <a:gd name="T6" fmla="*/ 152 w 1031"/>
                <a:gd name="T7" fmla="*/ 976 h 3328"/>
                <a:gd name="T8" fmla="*/ 1025 w 1031"/>
                <a:gd name="T9" fmla="*/ 725 h 3328"/>
                <a:gd name="T10" fmla="*/ 118 w 1031"/>
                <a:gd name="T11" fmla="*/ 0 h 3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1"/>
                <a:gd name="T19" fmla="*/ 0 h 3328"/>
                <a:gd name="T20" fmla="*/ 1031 w 1031"/>
                <a:gd name="T21" fmla="*/ 3328 h 3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1" h="3328">
                  <a:moveTo>
                    <a:pt x="656" y="3328"/>
                  </a:moveTo>
                  <a:cubicBezTo>
                    <a:pt x="619" y="3301"/>
                    <a:pt x="523" y="3225"/>
                    <a:pt x="432" y="3160"/>
                  </a:cubicBezTo>
                  <a:cubicBezTo>
                    <a:pt x="341" y="3095"/>
                    <a:pt x="159" y="3300"/>
                    <a:pt x="112" y="2936"/>
                  </a:cubicBezTo>
                  <a:cubicBezTo>
                    <a:pt x="65" y="2572"/>
                    <a:pt x="0" y="1345"/>
                    <a:pt x="152" y="976"/>
                  </a:cubicBezTo>
                  <a:cubicBezTo>
                    <a:pt x="304" y="607"/>
                    <a:pt x="1031" y="888"/>
                    <a:pt x="1025" y="725"/>
                  </a:cubicBezTo>
                  <a:cubicBezTo>
                    <a:pt x="1019" y="562"/>
                    <a:pt x="269" y="121"/>
                    <a:pt x="118" y="0"/>
                  </a:cubicBezTo>
                </a:path>
              </a:pathLst>
            </a:custGeom>
            <a:noFill/>
            <a:ln w="1143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74" name="Freeform 5"/>
            <p:cNvSpPr>
              <a:spLocks/>
            </p:cNvSpPr>
            <p:nvPr/>
          </p:nvSpPr>
          <p:spPr bwMode="auto">
            <a:xfrm>
              <a:off x="1837" y="645"/>
              <a:ext cx="1120" cy="3265"/>
            </a:xfrm>
            <a:custGeom>
              <a:avLst/>
              <a:gdLst>
                <a:gd name="T0" fmla="*/ 529 w 1120"/>
                <a:gd name="T1" fmla="*/ 0 h 3265"/>
                <a:gd name="T2" fmla="*/ 76 w 1120"/>
                <a:gd name="T3" fmla="*/ 362 h 3265"/>
                <a:gd name="T4" fmla="*/ 983 w 1120"/>
                <a:gd name="T5" fmla="*/ 1088 h 3265"/>
                <a:gd name="T6" fmla="*/ 899 w 1120"/>
                <a:gd name="T7" fmla="*/ 2763 h 3265"/>
                <a:gd name="T8" fmla="*/ 275 w 1120"/>
                <a:gd name="T9" fmla="*/ 3115 h 3265"/>
                <a:gd name="T10" fmla="*/ 76 w 1120"/>
                <a:gd name="T11" fmla="*/ 3265 h 3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0"/>
                <a:gd name="T19" fmla="*/ 0 h 3265"/>
                <a:gd name="T20" fmla="*/ 1120 w 1120"/>
                <a:gd name="T21" fmla="*/ 3265 h 3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0" h="3265">
                  <a:moveTo>
                    <a:pt x="529" y="0"/>
                  </a:moveTo>
                  <a:cubicBezTo>
                    <a:pt x="264" y="90"/>
                    <a:pt x="0" y="181"/>
                    <a:pt x="76" y="362"/>
                  </a:cubicBezTo>
                  <a:cubicBezTo>
                    <a:pt x="152" y="543"/>
                    <a:pt x="846" y="688"/>
                    <a:pt x="983" y="1088"/>
                  </a:cubicBezTo>
                  <a:cubicBezTo>
                    <a:pt x="1120" y="1488"/>
                    <a:pt x="1017" y="2425"/>
                    <a:pt x="899" y="2763"/>
                  </a:cubicBezTo>
                  <a:cubicBezTo>
                    <a:pt x="781" y="3101"/>
                    <a:pt x="412" y="3031"/>
                    <a:pt x="275" y="3115"/>
                  </a:cubicBezTo>
                  <a:cubicBezTo>
                    <a:pt x="138" y="3199"/>
                    <a:pt x="117" y="3234"/>
                    <a:pt x="76" y="3265"/>
                  </a:cubicBezTo>
                </a:path>
              </a:pathLst>
            </a:custGeom>
            <a:noFill/>
            <a:ln w="1143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75" name="Line 6"/>
            <p:cNvSpPr>
              <a:spLocks noChangeShapeType="1"/>
            </p:cNvSpPr>
            <p:nvPr/>
          </p:nvSpPr>
          <p:spPr bwMode="auto">
            <a:xfrm>
              <a:off x="1927" y="916"/>
              <a:ext cx="36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76" name="Line 7"/>
            <p:cNvSpPr>
              <a:spLocks noChangeShapeType="1"/>
            </p:cNvSpPr>
            <p:nvPr/>
          </p:nvSpPr>
          <p:spPr bwMode="auto">
            <a:xfrm>
              <a:off x="1973" y="1025"/>
              <a:ext cx="453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77" name="Line 8"/>
            <p:cNvSpPr>
              <a:spLocks noChangeShapeType="1"/>
            </p:cNvSpPr>
            <p:nvPr/>
          </p:nvSpPr>
          <p:spPr bwMode="auto">
            <a:xfrm>
              <a:off x="2100" y="1125"/>
              <a:ext cx="453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78" name="Line 9"/>
            <p:cNvSpPr>
              <a:spLocks noChangeShapeType="1"/>
            </p:cNvSpPr>
            <p:nvPr/>
          </p:nvSpPr>
          <p:spPr bwMode="auto">
            <a:xfrm>
              <a:off x="2246" y="1225"/>
              <a:ext cx="408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79" name="Line 10"/>
            <p:cNvSpPr>
              <a:spLocks noChangeShapeType="1"/>
            </p:cNvSpPr>
            <p:nvPr/>
          </p:nvSpPr>
          <p:spPr bwMode="auto">
            <a:xfrm>
              <a:off x="2435" y="1325"/>
              <a:ext cx="272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0" name="Line 11"/>
            <p:cNvSpPr>
              <a:spLocks noChangeShapeType="1"/>
            </p:cNvSpPr>
            <p:nvPr/>
          </p:nvSpPr>
          <p:spPr bwMode="auto">
            <a:xfrm>
              <a:off x="1936" y="653"/>
              <a:ext cx="318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1" name="Line 12"/>
            <p:cNvSpPr>
              <a:spLocks noChangeShapeType="1"/>
            </p:cNvSpPr>
            <p:nvPr/>
          </p:nvSpPr>
          <p:spPr bwMode="auto">
            <a:xfrm>
              <a:off x="1821" y="1616"/>
              <a:ext cx="91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2" name="Line 13"/>
            <p:cNvSpPr>
              <a:spLocks noChangeShapeType="1"/>
            </p:cNvSpPr>
            <p:nvPr/>
          </p:nvSpPr>
          <p:spPr bwMode="auto">
            <a:xfrm>
              <a:off x="1809" y="1797"/>
              <a:ext cx="81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3" name="Line 14"/>
            <p:cNvSpPr>
              <a:spLocks noChangeShapeType="1"/>
            </p:cNvSpPr>
            <p:nvPr/>
          </p:nvSpPr>
          <p:spPr bwMode="auto">
            <a:xfrm>
              <a:off x="1799" y="1979"/>
              <a:ext cx="83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4" name="Line 15"/>
            <p:cNvSpPr>
              <a:spLocks noChangeShapeType="1"/>
            </p:cNvSpPr>
            <p:nvPr/>
          </p:nvSpPr>
          <p:spPr bwMode="auto">
            <a:xfrm>
              <a:off x="1783" y="2160"/>
              <a:ext cx="87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5" name="Line 16"/>
            <p:cNvSpPr>
              <a:spLocks noChangeShapeType="1"/>
            </p:cNvSpPr>
            <p:nvPr/>
          </p:nvSpPr>
          <p:spPr bwMode="auto">
            <a:xfrm>
              <a:off x="1775" y="2341"/>
              <a:ext cx="95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6" name="Line 17"/>
            <p:cNvSpPr>
              <a:spLocks noChangeShapeType="1"/>
            </p:cNvSpPr>
            <p:nvPr/>
          </p:nvSpPr>
          <p:spPr bwMode="auto">
            <a:xfrm>
              <a:off x="1779" y="2523"/>
              <a:ext cx="87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7" name="Line 18"/>
            <p:cNvSpPr>
              <a:spLocks noChangeShapeType="1"/>
            </p:cNvSpPr>
            <p:nvPr/>
          </p:nvSpPr>
          <p:spPr bwMode="auto">
            <a:xfrm>
              <a:off x="1779" y="2704"/>
              <a:ext cx="91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8" name="Line 19"/>
            <p:cNvSpPr>
              <a:spLocks noChangeShapeType="1"/>
            </p:cNvSpPr>
            <p:nvPr/>
          </p:nvSpPr>
          <p:spPr bwMode="auto">
            <a:xfrm>
              <a:off x="1779" y="2886"/>
              <a:ext cx="91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89" name="Line 20"/>
            <p:cNvSpPr>
              <a:spLocks noChangeShapeType="1"/>
            </p:cNvSpPr>
            <p:nvPr/>
          </p:nvSpPr>
          <p:spPr bwMode="auto">
            <a:xfrm>
              <a:off x="1811" y="3067"/>
              <a:ext cx="75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90" name="Line 21"/>
            <p:cNvSpPr>
              <a:spLocks noChangeShapeType="1"/>
            </p:cNvSpPr>
            <p:nvPr/>
          </p:nvSpPr>
          <p:spPr bwMode="auto">
            <a:xfrm>
              <a:off x="1803" y="3249"/>
              <a:ext cx="92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91" name="Line 22"/>
            <p:cNvSpPr>
              <a:spLocks noChangeShapeType="1"/>
            </p:cNvSpPr>
            <p:nvPr/>
          </p:nvSpPr>
          <p:spPr bwMode="auto">
            <a:xfrm>
              <a:off x="1821" y="3430"/>
              <a:ext cx="90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92" name="Line 23"/>
            <p:cNvSpPr>
              <a:spLocks noChangeShapeType="1"/>
            </p:cNvSpPr>
            <p:nvPr/>
          </p:nvSpPr>
          <p:spPr bwMode="auto">
            <a:xfrm>
              <a:off x="1850" y="3612"/>
              <a:ext cx="77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93" name="Text Box 24"/>
            <p:cNvSpPr txBox="1">
              <a:spLocks noChangeArrowheads="1"/>
            </p:cNvSpPr>
            <p:nvPr/>
          </p:nvSpPr>
          <p:spPr bwMode="auto">
            <a:xfrm>
              <a:off x="1849" y="150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T</a:t>
              </a:r>
            </a:p>
          </p:txBody>
        </p:sp>
        <p:sp>
          <p:nvSpPr>
            <p:cNvPr id="69694" name="Text Box 25"/>
            <p:cNvSpPr txBox="1">
              <a:spLocks noChangeArrowheads="1"/>
            </p:cNvSpPr>
            <p:nvPr/>
          </p:nvSpPr>
          <p:spPr bwMode="auto">
            <a:xfrm>
              <a:off x="1850" y="168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69695" name="Text Box 26"/>
            <p:cNvSpPr txBox="1">
              <a:spLocks noChangeArrowheads="1"/>
            </p:cNvSpPr>
            <p:nvPr/>
          </p:nvSpPr>
          <p:spPr bwMode="auto">
            <a:xfrm>
              <a:off x="1846" y="2045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69696" name="Text Box 27"/>
            <p:cNvSpPr txBox="1">
              <a:spLocks noChangeArrowheads="1"/>
            </p:cNvSpPr>
            <p:nvPr/>
          </p:nvSpPr>
          <p:spPr bwMode="auto">
            <a:xfrm>
              <a:off x="1850" y="185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69697" name="Text Box 28"/>
            <p:cNvSpPr txBox="1">
              <a:spLocks noChangeArrowheads="1"/>
            </p:cNvSpPr>
            <p:nvPr/>
          </p:nvSpPr>
          <p:spPr bwMode="auto">
            <a:xfrm>
              <a:off x="1850" y="222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69698" name="Text Box 29"/>
            <p:cNvSpPr txBox="1">
              <a:spLocks noChangeArrowheads="1"/>
            </p:cNvSpPr>
            <p:nvPr/>
          </p:nvSpPr>
          <p:spPr bwMode="auto">
            <a:xfrm>
              <a:off x="1850" y="2585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69699" name="Text Box 30"/>
            <p:cNvSpPr txBox="1">
              <a:spLocks noChangeArrowheads="1"/>
            </p:cNvSpPr>
            <p:nvPr/>
          </p:nvSpPr>
          <p:spPr bwMode="auto">
            <a:xfrm>
              <a:off x="1849" y="2404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69700" name="Text Box 31"/>
            <p:cNvSpPr txBox="1">
              <a:spLocks noChangeArrowheads="1"/>
            </p:cNvSpPr>
            <p:nvPr/>
          </p:nvSpPr>
          <p:spPr bwMode="auto">
            <a:xfrm>
              <a:off x="1854" y="27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69701" name="Text Box 32"/>
            <p:cNvSpPr txBox="1">
              <a:spLocks noChangeArrowheads="1"/>
            </p:cNvSpPr>
            <p:nvPr/>
          </p:nvSpPr>
          <p:spPr bwMode="auto">
            <a:xfrm>
              <a:off x="1853" y="313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69702" name="Text Box 33"/>
            <p:cNvSpPr txBox="1">
              <a:spLocks noChangeArrowheads="1"/>
            </p:cNvSpPr>
            <p:nvPr/>
          </p:nvSpPr>
          <p:spPr bwMode="auto">
            <a:xfrm>
              <a:off x="1858" y="2963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69703" name="Text Box 34"/>
            <p:cNvSpPr txBox="1">
              <a:spLocks noChangeArrowheads="1"/>
            </p:cNvSpPr>
            <p:nvPr/>
          </p:nvSpPr>
          <p:spPr bwMode="auto">
            <a:xfrm>
              <a:off x="1853" y="331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69704" name="Text Box 35"/>
            <p:cNvSpPr txBox="1">
              <a:spLocks noChangeArrowheads="1"/>
            </p:cNvSpPr>
            <p:nvPr/>
          </p:nvSpPr>
          <p:spPr bwMode="auto">
            <a:xfrm>
              <a:off x="1861" y="351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T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45076" y="3919539"/>
            <a:ext cx="3540125" cy="434975"/>
            <a:chOff x="2218" y="2469"/>
            <a:chExt cx="2230" cy="274"/>
          </a:xfrm>
        </p:grpSpPr>
        <p:sp>
          <p:nvSpPr>
            <p:cNvPr id="69637" name="Line 37"/>
            <p:cNvSpPr>
              <a:spLocks noChangeShapeType="1"/>
            </p:cNvSpPr>
            <p:nvPr/>
          </p:nvSpPr>
          <p:spPr bwMode="auto">
            <a:xfrm rot="5400000">
              <a:off x="2362" y="2682"/>
              <a:ext cx="0" cy="121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38" name="Line 38"/>
            <p:cNvSpPr>
              <a:spLocks noChangeShapeType="1"/>
            </p:cNvSpPr>
            <p:nvPr/>
          </p:nvSpPr>
          <p:spPr bwMode="auto">
            <a:xfrm rot="5400000">
              <a:off x="228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39" name="Text Box 39"/>
            <p:cNvSpPr txBox="1">
              <a:spLocks noChangeArrowheads="1"/>
            </p:cNvSpPr>
            <p:nvPr/>
          </p:nvSpPr>
          <p:spPr bwMode="auto">
            <a:xfrm>
              <a:off x="221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69640" name="Line 40"/>
            <p:cNvSpPr>
              <a:spLocks noChangeShapeType="1"/>
            </p:cNvSpPr>
            <p:nvPr/>
          </p:nvSpPr>
          <p:spPr bwMode="auto">
            <a:xfrm rot="5400000">
              <a:off x="2530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41" name="Line 41"/>
            <p:cNvSpPr>
              <a:spLocks noChangeShapeType="1"/>
            </p:cNvSpPr>
            <p:nvPr/>
          </p:nvSpPr>
          <p:spPr bwMode="auto">
            <a:xfrm rot="5400000">
              <a:off x="2482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42" name="Text Box 42"/>
            <p:cNvSpPr txBox="1">
              <a:spLocks noChangeArrowheads="1"/>
            </p:cNvSpPr>
            <p:nvPr/>
          </p:nvSpPr>
          <p:spPr bwMode="auto">
            <a:xfrm>
              <a:off x="2414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9643" name="Line 43"/>
            <p:cNvSpPr>
              <a:spLocks noChangeShapeType="1"/>
            </p:cNvSpPr>
            <p:nvPr/>
          </p:nvSpPr>
          <p:spPr bwMode="auto">
            <a:xfrm rot="5400000">
              <a:off x="4306" y="2660"/>
              <a:ext cx="0" cy="165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44" name="Line 44"/>
            <p:cNvSpPr>
              <a:spLocks noChangeShapeType="1"/>
            </p:cNvSpPr>
            <p:nvPr/>
          </p:nvSpPr>
          <p:spPr bwMode="auto">
            <a:xfrm rot="5400000">
              <a:off x="4289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45" name="Text Box 45"/>
            <p:cNvSpPr txBox="1">
              <a:spLocks noChangeArrowheads="1"/>
            </p:cNvSpPr>
            <p:nvPr/>
          </p:nvSpPr>
          <p:spPr bwMode="auto">
            <a:xfrm>
              <a:off x="4221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69646" name="Line 46"/>
            <p:cNvSpPr>
              <a:spLocks noChangeShapeType="1"/>
            </p:cNvSpPr>
            <p:nvPr/>
          </p:nvSpPr>
          <p:spPr bwMode="auto">
            <a:xfrm rot="5400000">
              <a:off x="270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47" name="Line 47"/>
            <p:cNvSpPr>
              <a:spLocks noChangeShapeType="1"/>
            </p:cNvSpPr>
            <p:nvPr/>
          </p:nvSpPr>
          <p:spPr bwMode="auto">
            <a:xfrm rot="5400000">
              <a:off x="265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48" name="Text Box 48"/>
            <p:cNvSpPr txBox="1">
              <a:spLocks noChangeArrowheads="1"/>
            </p:cNvSpPr>
            <p:nvPr/>
          </p:nvSpPr>
          <p:spPr bwMode="auto">
            <a:xfrm>
              <a:off x="258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69649" name="Line 49"/>
            <p:cNvSpPr>
              <a:spLocks noChangeShapeType="1"/>
            </p:cNvSpPr>
            <p:nvPr/>
          </p:nvSpPr>
          <p:spPr bwMode="auto">
            <a:xfrm rot="5400000">
              <a:off x="2878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50" name="Line 50"/>
            <p:cNvSpPr>
              <a:spLocks noChangeShapeType="1"/>
            </p:cNvSpPr>
            <p:nvPr/>
          </p:nvSpPr>
          <p:spPr bwMode="auto">
            <a:xfrm rot="5400000">
              <a:off x="2830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51" name="Text Box 51"/>
            <p:cNvSpPr txBox="1">
              <a:spLocks noChangeArrowheads="1"/>
            </p:cNvSpPr>
            <p:nvPr/>
          </p:nvSpPr>
          <p:spPr bwMode="auto">
            <a:xfrm>
              <a:off x="2762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9652" name="Line 52"/>
            <p:cNvSpPr>
              <a:spLocks noChangeShapeType="1"/>
            </p:cNvSpPr>
            <p:nvPr/>
          </p:nvSpPr>
          <p:spPr bwMode="auto">
            <a:xfrm rot="5400000">
              <a:off x="3072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53" name="Line 53"/>
            <p:cNvSpPr>
              <a:spLocks noChangeShapeType="1"/>
            </p:cNvSpPr>
            <p:nvPr/>
          </p:nvSpPr>
          <p:spPr bwMode="auto">
            <a:xfrm rot="5400000">
              <a:off x="3024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54" name="Text Box 54"/>
            <p:cNvSpPr txBox="1">
              <a:spLocks noChangeArrowheads="1"/>
            </p:cNvSpPr>
            <p:nvPr/>
          </p:nvSpPr>
          <p:spPr bwMode="auto">
            <a:xfrm>
              <a:off x="2956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9655" name="Line 55"/>
            <p:cNvSpPr>
              <a:spLocks noChangeShapeType="1"/>
            </p:cNvSpPr>
            <p:nvPr/>
          </p:nvSpPr>
          <p:spPr bwMode="auto">
            <a:xfrm rot="5400000">
              <a:off x="3257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56" name="Line 56"/>
            <p:cNvSpPr>
              <a:spLocks noChangeShapeType="1"/>
            </p:cNvSpPr>
            <p:nvPr/>
          </p:nvSpPr>
          <p:spPr bwMode="auto">
            <a:xfrm rot="5400000">
              <a:off x="3209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57" name="Text Box 57"/>
            <p:cNvSpPr txBox="1">
              <a:spLocks noChangeArrowheads="1"/>
            </p:cNvSpPr>
            <p:nvPr/>
          </p:nvSpPr>
          <p:spPr bwMode="auto">
            <a:xfrm>
              <a:off x="3141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9658" name="Line 58"/>
            <p:cNvSpPr>
              <a:spLocks noChangeShapeType="1"/>
            </p:cNvSpPr>
            <p:nvPr/>
          </p:nvSpPr>
          <p:spPr bwMode="auto">
            <a:xfrm rot="5400000">
              <a:off x="3438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59" name="Line 59"/>
            <p:cNvSpPr>
              <a:spLocks noChangeShapeType="1"/>
            </p:cNvSpPr>
            <p:nvPr/>
          </p:nvSpPr>
          <p:spPr bwMode="auto">
            <a:xfrm rot="5400000">
              <a:off x="3390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60" name="Text Box 60"/>
            <p:cNvSpPr txBox="1">
              <a:spLocks noChangeArrowheads="1"/>
            </p:cNvSpPr>
            <p:nvPr/>
          </p:nvSpPr>
          <p:spPr bwMode="auto">
            <a:xfrm>
              <a:off x="3322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69661" name="Line 61"/>
            <p:cNvSpPr>
              <a:spLocks noChangeShapeType="1"/>
            </p:cNvSpPr>
            <p:nvPr/>
          </p:nvSpPr>
          <p:spPr bwMode="auto">
            <a:xfrm rot="5400000">
              <a:off x="362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62" name="Line 62"/>
            <p:cNvSpPr>
              <a:spLocks noChangeShapeType="1"/>
            </p:cNvSpPr>
            <p:nvPr/>
          </p:nvSpPr>
          <p:spPr bwMode="auto">
            <a:xfrm rot="5400000">
              <a:off x="357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63" name="Text Box 63"/>
            <p:cNvSpPr txBox="1">
              <a:spLocks noChangeArrowheads="1"/>
            </p:cNvSpPr>
            <p:nvPr/>
          </p:nvSpPr>
          <p:spPr bwMode="auto">
            <a:xfrm>
              <a:off x="350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69664" name="Line 64"/>
            <p:cNvSpPr>
              <a:spLocks noChangeShapeType="1"/>
            </p:cNvSpPr>
            <p:nvPr/>
          </p:nvSpPr>
          <p:spPr bwMode="auto">
            <a:xfrm rot="5400000">
              <a:off x="380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65" name="Line 65"/>
            <p:cNvSpPr>
              <a:spLocks noChangeShapeType="1"/>
            </p:cNvSpPr>
            <p:nvPr/>
          </p:nvSpPr>
          <p:spPr bwMode="auto">
            <a:xfrm rot="5400000">
              <a:off x="375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66" name="Text Box 66"/>
            <p:cNvSpPr txBox="1">
              <a:spLocks noChangeArrowheads="1"/>
            </p:cNvSpPr>
            <p:nvPr/>
          </p:nvSpPr>
          <p:spPr bwMode="auto">
            <a:xfrm>
              <a:off x="368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69667" name="Line 67"/>
            <p:cNvSpPr>
              <a:spLocks noChangeShapeType="1"/>
            </p:cNvSpPr>
            <p:nvPr/>
          </p:nvSpPr>
          <p:spPr bwMode="auto">
            <a:xfrm rot="5400000">
              <a:off x="3987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68" name="Line 68"/>
            <p:cNvSpPr>
              <a:spLocks noChangeShapeType="1"/>
            </p:cNvSpPr>
            <p:nvPr/>
          </p:nvSpPr>
          <p:spPr bwMode="auto">
            <a:xfrm rot="5400000">
              <a:off x="3939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69" name="Text Box 69"/>
            <p:cNvSpPr txBox="1">
              <a:spLocks noChangeArrowheads="1"/>
            </p:cNvSpPr>
            <p:nvPr/>
          </p:nvSpPr>
          <p:spPr bwMode="auto">
            <a:xfrm>
              <a:off x="3871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69670" name="Line 70"/>
            <p:cNvSpPr>
              <a:spLocks noChangeShapeType="1"/>
            </p:cNvSpPr>
            <p:nvPr/>
          </p:nvSpPr>
          <p:spPr bwMode="auto">
            <a:xfrm rot="5400000">
              <a:off x="416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71" name="Line 71"/>
            <p:cNvSpPr>
              <a:spLocks noChangeShapeType="1"/>
            </p:cNvSpPr>
            <p:nvPr/>
          </p:nvSpPr>
          <p:spPr bwMode="auto">
            <a:xfrm rot="5400000">
              <a:off x="411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672" name="Text Box 72"/>
            <p:cNvSpPr txBox="1">
              <a:spLocks noChangeArrowheads="1"/>
            </p:cNvSpPr>
            <p:nvPr/>
          </p:nvSpPr>
          <p:spPr bwMode="auto">
            <a:xfrm>
              <a:off x="404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5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-25400" y="333376"/>
            <a:ext cx="6840538" cy="6524625"/>
          </a:xfrm>
          <a:prstGeom prst="ellipse">
            <a:avLst/>
          </a:prstGeom>
          <a:noFill/>
          <a:ln w="57150" algn="ctr">
            <a:solidFill>
              <a:srgbClr val="66FF33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941514" y="952500"/>
            <a:ext cx="1989137" cy="5283200"/>
            <a:chOff x="1704" y="600"/>
            <a:chExt cx="1253" cy="3328"/>
          </a:xfrm>
        </p:grpSpPr>
        <p:sp>
          <p:nvSpPr>
            <p:cNvPr id="70702" name="Freeform 4"/>
            <p:cNvSpPr>
              <a:spLocks/>
            </p:cNvSpPr>
            <p:nvPr/>
          </p:nvSpPr>
          <p:spPr bwMode="auto">
            <a:xfrm>
              <a:off x="1704" y="600"/>
              <a:ext cx="1031" cy="3328"/>
            </a:xfrm>
            <a:custGeom>
              <a:avLst/>
              <a:gdLst>
                <a:gd name="T0" fmla="*/ 656 w 1031"/>
                <a:gd name="T1" fmla="*/ 3328 h 3328"/>
                <a:gd name="T2" fmla="*/ 432 w 1031"/>
                <a:gd name="T3" fmla="*/ 3160 h 3328"/>
                <a:gd name="T4" fmla="*/ 112 w 1031"/>
                <a:gd name="T5" fmla="*/ 2936 h 3328"/>
                <a:gd name="T6" fmla="*/ 152 w 1031"/>
                <a:gd name="T7" fmla="*/ 976 h 3328"/>
                <a:gd name="T8" fmla="*/ 1025 w 1031"/>
                <a:gd name="T9" fmla="*/ 725 h 3328"/>
                <a:gd name="T10" fmla="*/ 118 w 1031"/>
                <a:gd name="T11" fmla="*/ 0 h 3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1"/>
                <a:gd name="T19" fmla="*/ 0 h 3328"/>
                <a:gd name="T20" fmla="*/ 1031 w 1031"/>
                <a:gd name="T21" fmla="*/ 3328 h 3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1" h="3328">
                  <a:moveTo>
                    <a:pt x="656" y="3328"/>
                  </a:moveTo>
                  <a:cubicBezTo>
                    <a:pt x="619" y="3301"/>
                    <a:pt x="523" y="3225"/>
                    <a:pt x="432" y="3160"/>
                  </a:cubicBezTo>
                  <a:cubicBezTo>
                    <a:pt x="341" y="3095"/>
                    <a:pt x="159" y="3300"/>
                    <a:pt x="112" y="2936"/>
                  </a:cubicBezTo>
                  <a:cubicBezTo>
                    <a:pt x="65" y="2572"/>
                    <a:pt x="0" y="1345"/>
                    <a:pt x="152" y="976"/>
                  </a:cubicBezTo>
                  <a:cubicBezTo>
                    <a:pt x="304" y="607"/>
                    <a:pt x="1031" y="888"/>
                    <a:pt x="1025" y="725"/>
                  </a:cubicBezTo>
                  <a:cubicBezTo>
                    <a:pt x="1019" y="562"/>
                    <a:pt x="269" y="121"/>
                    <a:pt x="118" y="0"/>
                  </a:cubicBezTo>
                </a:path>
              </a:pathLst>
            </a:custGeom>
            <a:noFill/>
            <a:ln w="1143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03" name="Freeform 5"/>
            <p:cNvSpPr>
              <a:spLocks/>
            </p:cNvSpPr>
            <p:nvPr/>
          </p:nvSpPr>
          <p:spPr bwMode="auto">
            <a:xfrm>
              <a:off x="1837" y="645"/>
              <a:ext cx="1120" cy="3265"/>
            </a:xfrm>
            <a:custGeom>
              <a:avLst/>
              <a:gdLst>
                <a:gd name="T0" fmla="*/ 529 w 1120"/>
                <a:gd name="T1" fmla="*/ 0 h 3265"/>
                <a:gd name="T2" fmla="*/ 76 w 1120"/>
                <a:gd name="T3" fmla="*/ 362 h 3265"/>
                <a:gd name="T4" fmla="*/ 983 w 1120"/>
                <a:gd name="T5" fmla="*/ 1088 h 3265"/>
                <a:gd name="T6" fmla="*/ 899 w 1120"/>
                <a:gd name="T7" fmla="*/ 2763 h 3265"/>
                <a:gd name="T8" fmla="*/ 275 w 1120"/>
                <a:gd name="T9" fmla="*/ 3115 h 3265"/>
                <a:gd name="T10" fmla="*/ 76 w 1120"/>
                <a:gd name="T11" fmla="*/ 3265 h 3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0"/>
                <a:gd name="T19" fmla="*/ 0 h 3265"/>
                <a:gd name="T20" fmla="*/ 1120 w 1120"/>
                <a:gd name="T21" fmla="*/ 3265 h 3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0" h="3265">
                  <a:moveTo>
                    <a:pt x="529" y="0"/>
                  </a:moveTo>
                  <a:cubicBezTo>
                    <a:pt x="264" y="90"/>
                    <a:pt x="0" y="181"/>
                    <a:pt x="76" y="362"/>
                  </a:cubicBezTo>
                  <a:cubicBezTo>
                    <a:pt x="152" y="543"/>
                    <a:pt x="846" y="688"/>
                    <a:pt x="983" y="1088"/>
                  </a:cubicBezTo>
                  <a:cubicBezTo>
                    <a:pt x="1120" y="1488"/>
                    <a:pt x="1017" y="2425"/>
                    <a:pt x="899" y="2763"/>
                  </a:cubicBezTo>
                  <a:cubicBezTo>
                    <a:pt x="781" y="3101"/>
                    <a:pt x="412" y="3031"/>
                    <a:pt x="275" y="3115"/>
                  </a:cubicBezTo>
                  <a:cubicBezTo>
                    <a:pt x="138" y="3199"/>
                    <a:pt x="117" y="3234"/>
                    <a:pt x="76" y="3265"/>
                  </a:cubicBezTo>
                </a:path>
              </a:pathLst>
            </a:custGeom>
            <a:noFill/>
            <a:ln w="1143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04" name="Line 6"/>
            <p:cNvSpPr>
              <a:spLocks noChangeShapeType="1"/>
            </p:cNvSpPr>
            <p:nvPr/>
          </p:nvSpPr>
          <p:spPr bwMode="auto">
            <a:xfrm>
              <a:off x="1927" y="916"/>
              <a:ext cx="36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05" name="Line 7"/>
            <p:cNvSpPr>
              <a:spLocks noChangeShapeType="1"/>
            </p:cNvSpPr>
            <p:nvPr/>
          </p:nvSpPr>
          <p:spPr bwMode="auto">
            <a:xfrm>
              <a:off x="1973" y="1025"/>
              <a:ext cx="453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06" name="Line 8"/>
            <p:cNvSpPr>
              <a:spLocks noChangeShapeType="1"/>
            </p:cNvSpPr>
            <p:nvPr/>
          </p:nvSpPr>
          <p:spPr bwMode="auto">
            <a:xfrm>
              <a:off x="2100" y="1125"/>
              <a:ext cx="453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07" name="Line 9"/>
            <p:cNvSpPr>
              <a:spLocks noChangeShapeType="1"/>
            </p:cNvSpPr>
            <p:nvPr/>
          </p:nvSpPr>
          <p:spPr bwMode="auto">
            <a:xfrm>
              <a:off x="2246" y="1225"/>
              <a:ext cx="408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08" name="Line 10"/>
            <p:cNvSpPr>
              <a:spLocks noChangeShapeType="1"/>
            </p:cNvSpPr>
            <p:nvPr/>
          </p:nvSpPr>
          <p:spPr bwMode="auto">
            <a:xfrm>
              <a:off x="2435" y="1325"/>
              <a:ext cx="272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09" name="Line 11"/>
            <p:cNvSpPr>
              <a:spLocks noChangeShapeType="1"/>
            </p:cNvSpPr>
            <p:nvPr/>
          </p:nvSpPr>
          <p:spPr bwMode="auto">
            <a:xfrm>
              <a:off x="1936" y="653"/>
              <a:ext cx="318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0" name="Line 12"/>
            <p:cNvSpPr>
              <a:spLocks noChangeShapeType="1"/>
            </p:cNvSpPr>
            <p:nvPr/>
          </p:nvSpPr>
          <p:spPr bwMode="auto">
            <a:xfrm>
              <a:off x="1821" y="1616"/>
              <a:ext cx="91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1" name="Line 13"/>
            <p:cNvSpPr>
              <a:spLocks noChangeShapeType="1"/>
            </p:cNvSpPr>
            <p:nvPr/>
          </p:nvSpPr>
          <p:spPr bwMode="auto">
            <a:xfrm>
              <a:off x="1809" y="1797"/>
              <a:ext cx="81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2" name="Line 14"/>
            <p:cNvSpPr>
              <a:spLocks noChangeShapeType="1"/>
            </p:cNvSpPr>
            <p:nvPr/>
          </p:nvSpPr>
          <p:spPr bwMode="auto">
            <a:xfrm>
              <a:off x="1799" y="1979"/>
              <a:ext cx="83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3" name="Line 15"/>
            <p:cNvSpPr>
              <a:spLocks noChangeShapeType="1"/>
            </p:cNvSpPr>
            <p:nvPr/>
          </p:nvSpPr>
          <p:spPr bwMode="auto">
            <a:xfrm>
              <a:off x="1783" y="2160"/>
              <a:ext cx="87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4" name="Line 16"/>
            <p:cNvSpPr>
              <a:spLocks noChangeShapeType="1"/>
            </p:cNvSpPr>
            <p:nvPr/>
          </p:nvSpPr>
          <p:spPr bwMode="auto">
            <a:xfrm>
              <a:off x="1775" y="2341"/>
              <a:ext cx="95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5" name="Line 17"/>
            <p:cNvSpPr>
              <a:spLocks noChangeShapeType="1"/>
            </p:cNvSpPr>
            <p:nvPr/>
          </p:nvSpPr>
          <p:spPr bwMode="auto">
            <a:xfrm>
              <a:off x="1779" y="2523"/>
              <a:ext cx="87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6" name="Line 18"/>
            <p:cNvSpPr>
              <a:spLocks noChangeShapeType="1"/>
            </p:cNvSpPr>
            <p:nvPr/>
          </p:nvSpPr>
          <p:spPr bwMode="auto">
            <a:xfrm>
              <a:off x="1779" y="2704"/>
              <a:ext cx="91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7" name="Line 19"/>
            <p:cNvSpPr>
              <a:spLocks noChangeShapeType="1"/>
            </p:cNvSpPr>
            <p:nvPr/>
          </p:nvSpPr>
          <p:spPr bwMode="auto">
            <a:xfrm>
              <a:off x="1779" y="2886"/>
              <a:ext cx="91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8" name="Line 20"/>
            <p:cNvSpPr>
              <a:spLocks noChangeShapeType="1"/>
            </p:cNvSpPr>
            <p:nvPr/>
          </p:nvSpPr>
          <p:spPr bwMode="auto">
            <a:xfrm>
              <a:off x="1811" y="3067"/>
              <a:ext cx="75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19" name="Line 21"/>
            <p:cNvSpPr>
              <a:spLocks noChangeShapeType="1"/>
            </p:cNvSpPr>
            <p:nvPr/>
          </p:nvSpPr>
          <p:spPr bwMode="auto">
            <a:xfrm>
              <a:off x="1803" y="3249"/>
              <a:ext cx="92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20" name="Line 22"/>
            <p:cNvSpPr>
              <a:spLocks noChangeShapeType="1"/>
            </p:cNvSpPr>
            <p:nvPr/>
          </p:nvSpPr>
          <p:spPr bwMode="auto">
            <a:xfrm>
              <a:off x="1821" y="3430"/>
              <a:ext cx="90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21" name="Line 23"/>
            <p:cNvSpPr>
              <a:spLocks noChangeShapeType="1"/>
            </p:cNvSpPr>
            <p:nvPr/>
          </p:nvSpPr>
          <p:spPr bwMode="auto">
            <a:xfrm>
              <a:off x="1850" y="3612"/>
              <a:ext cx="77" cy="0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22" name="Text Box 24"/>
            <p:cNvSpPr txBox="1">
              <a:spLocks noChangeArrowheads="1"/>
            </p:cNvSpPr>
            <p:nvPr/>
          </p:nvSpPr>
          <p:spPr bwMode="auto">
            <a:xfrm>
              <a:off x="1849" y="150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T</a:t>
              </a:r>
            </a:p>
          </p:txBody>
        </p:sp>
        <p:sp>
          <p:nvSpPr>
            <p:cNvPr id="70723" name="Text Box 25"/>
            <p:cNvSpPr txBox="1">
              <a:spLocks noChangeArrowheads="1"/>
            </p:cNvSpPr>
            <p:nvPr/>
          </p:nvSpPr>
          <p:spPr bwMode="auto">
            <a:xfrm>
              <a:off x="1850" y="168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70724" name="Text Box 26"/>
            <p:cNvSpPr txBox="1">
              <a:spLocks noChangeArrowheads="1"/>
            </p:cNvSpPr>
            <p:nvPr/>
          </p:nvSpPr>
          <p:spPr bwMode="auto">
            <a:xfrm>
              <a:off x="1846" y="2045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70725" name="Text Box 27"/>
            <p:cNvSpPr txBox="1">
              <a:spLocks noChangeArrowheads="1"/>
            </p:cNvSpPr>
            <p:nvPr/>
          </p:nvSpPr>
          <p:spPr bwMode="auto">
            <a:xfrm>
              <a:off x="1850" y="185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70726" name="Text Box 28"/>
            <p:cNvSpPr txBox="1">
              <a:spLocks noChangeArrowheads="1"/>
            </p:cNvSpPr>
            <p:nvPr/>
          </p:nvSpPr>
          <p:spPr bwMode="auto">
            <a:xfrm>
              <a:off x="1850" y="222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70727" name="Text Box 29"/>
            <p:cNvSpPr txBox="1">
              <a:spLocks noChangeArrowheads="1"/>
            </p:cNvSpPr>
            <p:nvPr/>
          </p:nvSpPr>
          <p:spPr bwMode="auto">
            <a:xfrm>
              <a:off x="1850" y="2585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70728" name="Text Box 30"/>
            <p:cNvSpPr txBox="1">
              <a:spLocks noChangeArrowheads="1"/>
            </p:cNvSpPr>
            <p:nvPr/>
          </p:nvSpPr>
          <p:spPr bwMode="auto">
            <a:xfrm>
              <a:off x="1849" y="2404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70729" name="Text Box 31"/>
            <p:cNvSpPr txBox="1">
              <a:spLocks noChangeArrowheads="1"/>
            </p:cNvSpPr>
            <p:nvPr/>
          </p:nvSpPr>
          <p:spPr bwMode="auto">
            <a:xfrm>
              <a:off x="1854" y="27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70730" name="Text Box 32"/>
            <p:cNvSpPr txBox="1">
              <a:spLocks noChangeArrowheads="1"/>
            </p:cNvSpPr>
            <p:nvPr/>
          </p:nvSpPr>
          <p:spPr bwMode="auto">
            <a:xfrm>
              <a:off x="1853" y="313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70731" name="Text Box 33"/>
            <p:cNvSpPr txBox="1">
              <a:spLocks noChangeArrowheads="1"/>
            </p:cNvSpPr>
            <p:nvPr/>
          </p:nvSpPr>
          <p:spPr bwMode="auto">
            <a:xfrm>
              <a:off x="1858" y="2963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70732" name="Text Box 34"/>
            <p:cNvSpPr txBox="1">
              <a:spLocks noChangeArrowheads="1"/>
            </p:cNvSpPr>
            <p:nvPr/>
          </p:nvSpPr>
          <p:spPr bwMode="auto">
            <a:xfrm>
              <a:off x="1853" y="331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70733" name="Text Box 35"/>
            <p:cNvSpPr txBox="1">
              <a:spLocks noChangeArrowheads="1"/>
            </p:cNvSpPr>
            <p:nvPr/>
          </p:nvSpPr>
          <p:spPr bwMode="auto">
            <a:xfrm>
              <a:off x="1861" y="351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99CCFF"/>
                  </a:solidFill>
                  <a:latin typeface="Tahoma" panose="020B0604030504040204" pitchFamily="34" charset="0"/>
                </a:rPr>
                <a:t>T</a:t>
              </a:r>
            </a:p>
          </p:txBody>
        </p:sp>
      </p:grpSp>
      <p:sp>
        <p:nvSpPr>
          <p:cNvPr id="70660" name="Rectangle 36"/>
          <p:cNvSpPr>
            <a:spLocks noChangeArrowheads="1"/>
          </p:cNvSpPr>
          <p:nvPr/>
        </p:nvSpPr>
        <p:spPr bwMode="auto">
          <a:xfrm rot="571148">
            <a:off x="6600825" y="3933826"/>
            <a:ext cx="287338" cy="574675"/>
          </a:xfrm>
          <a:prstGeom prst="rect">
            <a:avLst/>
          </a:prstGeom>
          <a:solidFill>
            <a:srgbClr val="003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1" name="Rectangle 37"/>
          <p:cNvSpPr>
            <a:spLocks noChangeArrowheads="1"/>
          </p:cNvSpPr>
          <p:nvPr/>
        </p:nvSpPr>
        <p:spPr bwMode="auto">
          <a:xfrm>
            <a:off x="6816725" y="4367214"/>
            <a:ext cx="215900" cy="574675"/>
          </a:xfrm>
          <a:prstGeom prst="rect">
            <a:avLst/>
          </a:prstGeom>
          <a:solidFill>
            <a:srgbClr val="003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767014" y="3919539"/>
            <a:ext cx="3540125" cy="434975"/>
            <a:chOff x="2218" y="2469"/>
            <a:chExt cx="2230" cy="274"/>
          </a:xfrm>
        </p:grpSpPr>
        <p:sp>
          <p:nvSpPr>
            <p:cNvPr id="70666" name="Line 39"/>
            <p:cNvSpPr>
              <a:spLocks noChangeShapeType="1"/>
            </p:cNvSpPr>
            <p:nvPr/>
          </p:nvSpPr>
          <p:spPr bwMode="auto">
            <a:xfrm rot="5400000">
              <a:off x="2362" y="2682"/>
              <a:ext cx="0" cy="121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67" name="Line 40"/>
            <p:cNvSpPr>
              <a:spLocks noChangeShapeType="1"/>
            </p:cNvSpPr>
            <p:nvPr/>
          </p:nvSpPr>
          <p:spPr bwMode="auto">
            <a:xfrm rot="5400000">
              <a:off x="228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68" name="Text Box 41"/>
            <p:cNvSpPr txBox="1">
              <a:spLocks noChangeArrowheads="1"/>
            </p:cNvSpPr>
            <p:nvPr/>
          </p:nvSpPr>
          <p:spPr bwMode="auto">
            <a:xfrm>
              <a:off x="221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70669" name="Line 42"/>
            <p:cNvSpPr>
              <a:spLocks noChangeShapeType="1"/>
            </p:cNvSpPr>
            <p:nvPr/>
          </p:nvSpPr>
          <p:spPr bwMode="auto">
            <a:xfrm rot="5400000">
              <a:off x="2530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70" name="Line 43"/>
            <p:cNvSpPr>
              <a:spLocks noChangeShapeType="1"/>
            </p:cNvSpPr>
            <p:nvPr/>
          </p:nvSpPr>
          <p:spPr bwMode="auto">
            <a:xfrm rot="5400000">
              <a:off x="2482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71" name="Text Box 44"/>
            <p:cNvSpPr txBox="1">
              <a:spLocks noChangeArrowheads="1"/>
            </p:cNvSpPr>
            <p:nvPr/>
          </p:nvSpPr>
          <p:spPr bwMode="auto">
            <a:xfrm>
              <a:off x="2414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70672" name="Line 45"/>
            <p:cNvSpPr>
              <a:spLocks noChangeShapeType="1"/>
            </p:cNvSpPr>
            <p:nvPr/>
          </p:nvSpPr>
          <p:spPr bwMode="auto">
            <a:xfrm rot="5400000">
              <a:off x="4306" y="2660"/>
              <a:ext cx="0" cy="165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73" name="Line 46"/>
            <p:cNvSpPr>
              <a:spLocks noChangeShapeType="1"/>
            </p:cNvSpPr>
            <p:nvPr/>
          </p:nvSpPr>
          <p:spPr bwMode="auto">
            <a:xfrm rot="5400000">
              <a:off x="4289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74" name="Text Box 47"/>
            <p:cNvSpPr txBox="1">
              <a:spLocks noChangeArrowheads="1"/>
            </p:cNvSpPr>
            <p:nvPr/>
          </p:nvSpPr>
          <p:spPr bwMode="auto">
            <a:xfrm>
              <a:off x="4221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70675" name="Line 48"/>
            <p:cNvSpPr>
              <a:spLocks noChangeShapeType="1"/>
            </p:cNvSpPr>
            <p:nvPr/>
          </p:nvSpPr>
          <p:spPr bwMode="auto">
            <a:xfrm rot="5400000">
              <a:off x="270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76" name="Line 49"/>
            <p:cNvSpPr>
              <a:spLocks noChangeShapeType="1"/>
            </p:cNvSpPr>
            <p:nvPr/>
          </p:nvSpPr>
          <p:spPr bwMode="auto">
            <a:xfrm rot="5400000">
              <a:off x="265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77" name="Text Box 50"/>
            <p:cNvSpPr txBox="1">
              <a:spLocks noChangeArrowheads="1"/>
            </p:cNvSpPr>
            <p:nvPr/>
          </p:nvSpPr>
          <p:spPr bwMode="auto">
            <a:xfrm>
              <a:off x="258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70678" name="Line 51"/>
            <p:cNvSpPr>
              <a:spLocks noChangeShapeType="1"/>
            </p:cNvSpPr>
            <p:nvPr/>
          </p:nvSpPr>
          <p:spPr bwMode="auto">
            <a:xfrm rot="5400000">
              <a:off x="2878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79" name="Line 52"/>
            <p:cNvSpPr>
              <a:spLocks noChangeShapeType="1"/>
            </p:cNvSpPr>
            <p:nvPr/>
          </p:nvSpPr>
          <p:spPr bwMode="auto">
            <a:xfrm rot="5400000">
              <a:off x="2830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80" name="Text Box 53"/>
            <p:cNvSpPr txBox="1">
              <a:spLocks noChangeArrowheads="1"/>
            </p:cNvSpPr>
            <p:nvPr/>
          </p:nvSpPr>
          <p:spPr bwMode="auto">
            <a:xfrm>
              <a:off x="2762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70681" name="Line 54"/>
            <p:cNvSpPr>
              <a:spLocks noChangeShapeType="1"/>
            </p:cNvSpPr>
            <p:nvPr/>
          </p:nvSpPr>
          <p:spPr bwMode="auto">
            <a:xfrm rot="5400000">
              <a:off x="3072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82" name="Line 55"/>
            <p:cNvSpPr>
              <a:spLocks noChangeShapeType="1"/>
            </p:cNvSpPr>
            <p:nvPr/>
          </p:nvSpPr>
          <p:spPr bwMode="auto">
            <a:xfrm rot="5400000">
              <a:off x="3024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83" name="Text Box 56"/>
            <p:cNvSpPr txBox="1">
              <a:spLocks noChangeArrowheads="1"/>
            </p:cNvSpPr>
            <p:nvPr/>
          </p:nvSpPr>
          <p:spPr bwMode="auto">
            <a:xfrm>
              <a:off x="2956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70684" name="Line 57"/>
            <p:cNvSpPr>
              <a:spLocks noChangeShapeType="1"/>
            </p:cNvSpPr>
            <p:nvPr/>
          </p:nvSpPr>
          <p:spPr bwMode="auto">
            <a:xfrm rot="5400000">
              <a:off x="3257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85" name="Line 58"/>
            <p:cNvSpPr>
              <a:spLocks noChangeShapeType="1"/>
            </p:cNvSpPr>
            <p:nvPr/>
          </p:nvSpPr>
          <p:spPr bwMode="auto">
            <a:xfrm rot="5400000">
              <a:off x="3209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86" name="Text Box 59"/>
            <p:cNvSpPr txBox="1">
              <a:spLocks noChangeArrowheads="1"/>
            </p:cNvSpPr>
            <p:nvPr/>
          </p:nvSpPr>
          <p:spPr bwMode="auto">
            <a:xfrm>
              <a:off x="3141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70687" name="Line 60"/>
            <p:cNvSpPr>
              <a:spLocks noChangeShapeType="1"/>
            </p:cNvSpPr>
            <p:nvPr/>
          </p:nvSpPr>
          <p:spPr bwMode="auto">
            <a:xfrm rot="5400000">
              <a:off x="3438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88" name="Line 61"/>
            <p:cNvSpPr>
              <a:spLocks noChangeShapeType="1"/>
            </p:cNvSpPr>
            <p:nvPr/>
          </p:nvSpPr>
          <p:spPr bwMode="auto">
            <a:xfrm rot="5400000">
              <a:off x="3390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89" name="Text Box 62"/>
            <p:cNvSpPr txBox="1">
              <a:spLocks noChangeArrowheads="1"/>
            </p:cNvSpPr>
            <p:nvPr/>
          </p:nvSpPr>
          <p:spPr bwMode="auto">
            <a:xfrm>
              <a:off x="3322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U</a:t>
              </a:r>
            </a:p>
          </p:txBody>
        </p:sp>
        <p:sp>
          <p:nvSpPr>
            <p:cNvPr id="70690" name="Line 63"/>
            <p:cNvSpPr>
              <a:spLocks noChangeShapeType="1"/>
            </p:cNvSpPr>
            <p:nvPr/>
          </p:nvSpPr>
          <p:spPr bwMode="auto">
            <a:xfrm rot="5400000">
              <a:off x="362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91" name="Line 64"/>
            <p:cNvSpPr>
              <a:spLocks noChangeShapeType="1"/>
            </p:cNvSpPr>
            <p:nvPr/>
          </p:nvSpPr>
          <p:spPr bwMode="auto">
            <a:xfrm rot="5400000">
              <a:off x="357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92" name="Text Box 65"/>
            <p:cNvSpPr txBox="1">
              <a:spLocks noChangeArrowheads="1"/>
            </p:cNvSpPr>
            <p:nvPr/>
          </p:nvSpPr>
          <p:spPr bwMode="auto">
            <a:xfrm>
              <a:off x="350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70693" name="Line 66"/>
            <p:cNvSpPr>
              <a:spLocks noChangeShapeType="1"/>
            </p:cNvSpPr>
            <p:nvPr/>
          </p:nvSpPr>
          <p:spPr bwMode="auto">
            <a:xfrm rot="5400000">
              <a:off x="380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94" name="Line 67"/>
            <p:cNvSpPr>
              <a:spLocks noChangeShapeType="1"/>
            </p:cNvSpPr>
            <p:nvPr/>
          </p:nvSpPr>
          <p:spPr bwMode="auto">
            <a:xfrm rot="5400000">
              <a:off x="375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95" name="Text Box 68"/>
            <p:cNvSpPr txBox="1">
              <a:spLocks noChangeArrowheads="1"/>
            </p:cNvSpPr>
            <p:nvPr/>
          </p:nvSpPr>
          <p:spPr bwMode="auto">
            <a:xfrm>
              <a:off x="368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G</a:t>
              </a:r>
            </a:p>
          </p:txBody>
        </p:sp>
        <p:sp>
          <p:nvSpPr>
            <p:cNvPr id="70696" name="Line 69"/>
            <p:cNvSpPr>
              <a:spLocks noChangeShapeType="1"/>
            </p:cNvSpPr>
            <p:nvPr/>
          </p:nvSpPr>
          <p:spPr bwMode="auto">
            <a:xfrm rot="5400000">
              <a:off x="3987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97" name="Line 70"/>
            <p:cNvSpPr>
              <a:spLocks noChangeShapeType="1"/>
            </p:cNvSpPr>
            <p:nvPr/>
          </p:nvSpPr>
          <p:spPr bwMode="auto">
            <a:xfrm rot="5400000">
              <a:off x="3939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698" name="Text Box 71"/>
            <p:cNvSpPr txBox="1">
              <a:spLocks noChangeArrowheads="1"/>
            </p:cNvSpPr>
            <p:nvPr/>
          </p:nvSpPr>
          <p:spPr bwMode="auto">
            <a:xfrm>
              <a:off x="3871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70699" name="Line 72"/>
            <p:cNvSpPr>
              <a:spLocks noChangeShapeType="1"/>
            </p:cNvSpPr>
            <p:nvPr/>
          </p:nvSpPr>
          <p:spPr bwMode="auto">
            <a:xfrm rot="5400000">
              <a:off x="4164" y="2629"/>
              <a:ext cx="0" cy="227"/>
            </a:xfrm>
            <a:prstGeom prst="line">
              <a:avLst/>
            </a:prstGeom>
            <a:noFill/>
            <a:ln w="1016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00" name="Line 73"/>
            <p:cNvSpPr>
              <a:spLocks noChangeShapeType="1"/>
            </p:cNvSpPr>
            <p:nvPr/>
          </p:nvSpPr>
          <p:spPr bwMode="auto">
            <a:xfrm rot="5400000">
              <a:off x="4116" y="2698"/>
              <a:ext cx="91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701" name="Text Box 74"/>
            <p:cNvSpPr txBox="1">
              <a:spLocks noChangeArrowheads="1"/>
            </p:cNvSpPr>
            <p:nvPr/>
          </p:nvSpPr>
          <p:spPr bwMode="auto">
            <a:xfrm>
              <a:off x="4048" y="246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FF33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</p:grpSp>
      <p:sp>
        <p:nvSpPr>
          <p:cNvPr id="70663" name="Oval 75"/>
          <p:cNvSpPr>
            <a:spLocks noChangeAspect="1" noChangeArrowheads="1"/>
          </p:cNvSpPr>
          <p:nvPr/>
        </p:nvSpPr>
        <p:spPr bwMode="auto">
          <a:xfrm>
            <a:off x="8869364" y="4149726"/>
            <a:ext cx="611187" cy="633413"/>
          </a:xfrm>
          <a:prstGeom prst="ellipse">
            <a:avLst/>
          </a:prstGeom>
          <a:solidFill>
            <a:srgbClr val="B20E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2412" name="Text Box 76"/>
          <p:cNvSpPr txBox="1">
            <a:spLocks noChangeArrowheads="1"/>
          </p:cNvSpPr>
          <p:nvPr/>
        </p:nvSpPr>
        <p:spPr bwMode="auto">
          <a:xfrm>
            <a:off x="7250113" y="549276"/>
            <a:ext cx="3167062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0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mRNA</a:t>
            </a:r>
            <a:r>
              <a:rPr lang="en-GB" sz="3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GB" sz="3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moves out of the nucleus to a ribosome in the cytoplasm</a:t>
            </a:r>
            <a:r>
              <a:rPr lang="en-GB" sz="3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70665" name="Text Box 77"/>
          <p:cNvSpPr txBox="1">
            <a:spLocks noChangeArrowheads="1"/>
          </p:cNvSpPr>
          <p:nvPr/>
        </p:nvSpPr>
        <p:spPr bwMode="auto">
          <a:xfrm>
            <a:off x="7537451" y="4967289"/>
            <a:ext cx="31670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000" b="1">
                <a:solidFill>
                  <a:srgbClr val="FFFF66"/>
                </a:solidFill>
                <a:latin typeface="Tahoma" panose="020B0604030504040204" pitchFamily="34" charset="0"/>
              </a:rPr>
              <a:t>ribosome </a:t>
            </a:r>
          </a:p>
        </p:txBody>
      </p:sp>
    </p:spTree>
    <p:extLst>
      <p:ext uri="{BB962C8B-B14F-4D97-AF65-F5344CB8AC3E}">
        <p14:creationId xmlns:p14="http://schemas.microsoft.com/office/powerpoint/2010/main" val="15795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151313" y="2636839"/>
            <a:ext cx="36004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3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variety of life on earth is due to different proteins.</a:t>
            </a:r>
            <a:br>
              <a:rPr lang="en-GB" sz="32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GB" sz="32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9335" name="Picture 7" descr="ze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60350"/>
            <a:ext cx="38163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8" descr="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708275"/>
            <a:ext cx="27717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7" name="Picture 9" descr="flow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 bwMode="auto">
          <a:xfrm>
            <a:off x="1774825" y="2708275"/>
            <a:ext cx="25098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8" name="Picture 10" descr="spi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868863"/>
            <a:ext cx="324008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855914" y="1052514"/>
            <a:ext cx="6624637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5400" b="1">
                <a:solidFill>
                  <a:srgbClr val="FFFF00"/>
                </a:solidFill>
                <a:latin typeface="Tahoma" panose="020B0604030504040204" pitchFamily="34" charset="0"/>
              </a:rPr>
              <a:t>TRANSLATION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ahoma" panose="020B0604030504040204" pitchFamily="34" charset="0"/>
              </a:rPr>
              <a:t>The ribosome encodes mRNA to form a new protein</a:t>
            </a:r>
          </a:p>
        </p:txBody>
      </p:sp>
    </p:spTree>
    <p:extLst>
      <p:ext uri="{BB962C8B-B14F-4D97-AF65-F5344CB8AC3E}">
        <p14:creationId xmlns:p14="http://schemas.microsoft.com/office/powerpoint/2010/main" val="7192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8" y="659176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CA" sz="3800" dirty="0">
                <a:solidFill>
                  <a:schemeClr val="accent4">
                    <a:lumMod val="75000"/>
                  </a:schemeClr>
                </a:solidFill>
              </a:rPr>
              <a:t>Act </a:t>
            </a:r>
            <a:r>
              <a:rPr lang="en-CA" sz="3800" dirty="0" err="1">
                <a:solidFill>
                  <a:schemeClr val="accent4">
                    <a:lumMod val="75000"/>
                  </a:schemeClr>
                </a:solidFill>
              </a:rPr>
              <a:t>Two:</a:t>
            </a:r>
            <a:r>
              <a:rPr lang="en-CA" sz="3800" b="1" dirty="0" err="1">
                <a:solidFill>
                  <a:schemeClr val="accent4">
                    <a:lumMod val="75000"/>
                  </a:schemeClr>
                </a:solidFill>
              </a:rPr>
              <a:t>TRANSLATION</a:t>
            </a:r>
            <a:endParaRPr lang="en-CA" sz="3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mRNA moves into the cytoplasm and pairs up with a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RIBOSOME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It is here that the mRNA will be “read” to make a protein.</a:t>
            </a:r>
          </a:p>
          <a:p>
            <a:pPr>
              <a:defRPr/>
            </a:pP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mRNA code is made up of groups of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TRIPLET_CODES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known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as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CODONS.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Each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codon codes for a specific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AMINO ACID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>
              <a:defRPr/>
            </a:pP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nn-NO" dirty="0">
                <a:solidFill>
                  <a:schemeClr val="accent4">
                    <a:lumMod val="75000"/>
                  </a:schemeClr>
                </a:solidFill>
              </a:rPr>
              <a:t>Eg. AGC = Serine Eg. UGC = Cysteine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2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301" y="-315913"/>
            <a:ext cx="9193213" cy="4525963"/>
          </a:xfrm>
        </p:spPr>
        <p:txBody>
          <a:bodyPr/>
          <a:lstStyle/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It takes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3_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bases to make one codon. Why? Because there are about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20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amino acids and we only have 3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BASES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in the alphabet.</a:t>
            </a:r>
          </a:p>
          <a:p>
            <a:pPr lvl="1"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With a _SINGLE_ nucleotide, there are only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possible codes (41). </a:t>
            </a:r>
          </a:p>
          <a:p>
            <a:pPr lvl="1"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For _DOUBLE_ nucleotides, there are only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16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possible codes (42). </a:t>
            </a:r>
          </a:p>
          <a:p>
            <a:pPr lvl="1"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However, for _TRIPLET_ nucleotides there are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64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possible codes (43)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737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66" y="2847017"/>
            <a:ext cx="4197260" cy="393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8" y="1889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amino acid for each codon is given in the tables below: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747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9" y="1597391"/>
            <a:ext cx="36718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00" y="1544695"/>
            <a:ext cx="3786187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78448" y="839745"/>
            <a:ext cx="371127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CA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Now you try. What is the amino acid for each of the following codons?</a:t>
            </a:r>
          </a:p>
          <a:p>
            <a:pPr>
              <a:defRPr/>
            </a:pPr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CAU: </a:t>
            </a:r>
            <a:r>
              <a:rPr lang="en-CA" sz="3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</a:t>
            </a:r>
          </a:p>
          <a:p>
            <a:pPr>
              <a:defRPr/>
            </a:pPr>
            <a:r>
              <a:rPr lang="en-CA" sz="3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AUG</a:t>
            </a:r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CA" sz="3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</a:t>
            </a:r>
          </a:p>
          <a:p>
            <a:pPr>
              <a:defRPr/>
            </a:pPr>
            <a:r>
              <a:rPr lang="en-CA" sz="3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CAU</a:t>
            </a:r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: ____________</a:t>
            </a:r>
          </a:p>
          <a:p>
            <a:pPr>
              <a:defRPr/>
            </a:pPr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UGA: </a:t>
            </a:r>
            <a:r>
              <a:rPr lang="en-CA" sz="3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</a:t>
            </a:r>
          </a:p>
          <a:p>
            <a:pPr>
              <a:defRPr/>
            </a:pPr>
            <a:r>
              <a:rPr lang="en-CA" sz="3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GCC</a:t>
            </a:r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CA" sz="3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 </a:t>
            </a:r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AAA: ____________</a:t>
            </a:r>
            <a:endParaRPr lang="en-CA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70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320" y="716779"/>
            <a:ext cx="5184775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CA" sz="25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During translation, the written code (codons) on mRNA is ‘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TRANSLATED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’ into a specific amino acid sequence 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by </a:t>
            </a:r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</a:rPr>
              <a:t>TRANSFER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RIBONUCLUEIC </a:t>
            </a:r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</a:rPr>
              <a:t>ACID 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500" dirty="0" err="1">
                <a:solidFill>
                  <a:schemeClr val="accent4">
                    <a:lumMod val="75000"/>
                  </a:schemeClr>
                </a:solidFill>
              </a:rPr>
              <a:t>tRNA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) in the cytoplasm. </a:t>
            </a:r>
            <a:endParaRPr lang="en-CA" sz="25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•A </a:t>
            </a:r>
            <a:r>
              <a:rPr lang="en-US" sz="2500" dirty="0" err="1" smtClean="0">
                <a:solidFill>
                  <a:schemeClr val="accent4">
                    <a:lumMod val="75000"/>
                  </a:schemeClr>
                </a:solidFill>
              </a:rPr>
              <a:t>tRNA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 molecule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is a small piece of RNA that has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an AMINO </a:t>
            </a:r>
            <a:r>
              <a:rPr lang="en-US" sz="2500" b="1" dirty="0" smtClean="0">
                <a:solidFill>
                  <a:schemeClr val="accent4">
                    <a:lumMod val="75000"/>
                  </a:schemeClr>
                </a:solidFill>
              </a:rPr>
              <a:t>ACID 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attached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to it. </a:t>
            </a:r>
            <a:endParaRPr lang="en-CA" sz="25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•The </a:t>
            </a:r>
            <a:r>
              <a:rPr lang="en-US" sz="2500" dirty="0" err="1" smtClean="0">
                <a:solidFill>
                  <a:schemeClr val="accent4">
                    <a:lumMod val="75000"/>
                  </a:schemeClr>
                </a:solidFill>
              </a:rPr>
              <a:t>tRNA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 also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has a special sequence of 3 bases known as an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ANTICODON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•There is at least one type of </a:t>
            </a:r>
            <a:r>
              <a:rPr lang="en-US" sz="2500" dirty="0" err="1" smtClean="0">
                <a:solidFill>
                  <a:schemeClr val="accent4">
                    <a:lumMod val="75000"/>
                  </a:schemeClr>
                </a:solidFill>
              </a:rPr>
              <a:t>tRNA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 for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each of the 20 amino acids.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757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22238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716339"/>
            <a:ext cx="40528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692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8" y="1158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As the correct AMINO ACIDS are brought to the ribosome by the </a:t>
            </a:r>
            <a:r>
              <a:rPr lang="en-US" sz="2500" b="1" dirty="0" err="1">
                <a:solidFill>
                  <a:schemeClr val="accent4">
                    <a:lumMod val="75000"/>
                  </a:schemeClr>
                </a:solidFill>
              </a:rPr>
              <a:t>tRNAs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, they are joined together to form the PROTEIN CHAIN that the original DNA coded for. </a:t>
            </a:r>
          </a:p>
          <a:p>
            <a:pPr>
              <a:defRPr/>
            </a:pP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</a:rPr>
              <a:t>Eventually, the finished protein chain moves to the GOLGIBODY, where it is packaged and released to do its “job”. </a:t>
            </a:r>
          </a:p>
          <a:p>
            <a:pPr>
              <a:defRPr/>
            </a:pPr>
            <a:endParaRPr lang="en-CA" b="1" dirty="0"/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636838"/>
            <a:ext cx="5040312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5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88914"/>
            <a:ext cx="4208463" cy="6548437"/>
          </a:xfrm>
        </p:spPr>
      </p:pic>
      <p:sp>
        <p:nvSpPr>
          <p:cNvPr id="5" name="Rectangle 4"/>
          <p:cNvSpPr/>
          <p:nvPr/>
        </p:nvSpPr>
        <p:spPr>
          <a:xfrm>
            <a:off x="5983288" y="0"/>
            <a:ext cx="4684712" cy="6324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Describe what happens at each step:</a:t>
            </a:r>
            <a:endParaRPr lang="en-US" sz="15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CA" sz="1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______________________________________________________________________________________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15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CA" sz="1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_____________________________________________________________________________________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15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CA" sz="1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_____________________________________________________________________________________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15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CA" sz="1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_____________________________________________________________________________________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15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CA" sz="1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_____________________________________________________________________________________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15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CA" sz="1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_____________________________________________________________________________________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15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CA" sz="1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_____________________________________________________________________________________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15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CA" sz="1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_____________________________________________________________________________________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15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CA" sz="1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_____________________________________________________________________________________</a:t>
            </a:r>
            <a:endParaRPr lang="en-CA" sz="15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59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04801"/>
            <a:ext cx="53435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2546351" y="6043613"/>
            <a:ext cx="7078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Worksheet:</a:t>
            </a:r>
            <a:endParaRPr lang="en-CA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DNA AND PROTEIN </a:t>
            </a: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SYNTHESIS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76991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2420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MUTATIONS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71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CA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Real or Fake?</a:t>
            </a:r>
            <a:br>
              <a:rPr lang="en-CA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C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CA" dirty="0"/>
          </a:p>
        </p:txBody>
      </p:sp>
      <p:pic>
        <p:nvPicPr>
          <p:cNvPr id="809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4" y="1280160"/>
            <a:ext cx="3706155" cy="24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3505200"/>
            <a:ext cx="3694113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79" y="72307"/>
            <a:ext cx="3848869" cy="337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3319464"/>
            <a:ext cx="417195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19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847850" y="260351"/>
            <a:ext cx="72723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4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Protein Synthesis</a:t>
            </a:r>
          </a:p>
        </p:txBody>
      </p:sp>
      <p:pic>
        <p:nvPicPr>
          <p:cNvPr id="49155" name="Picture 7" descr="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989138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672263" y="2463801"/>
            <a:ext cx="38163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8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You are different from the people around you because your proteins are different.</a:t>
            </a:r>
            <a:r>
              <a:rPr lang="en-GB" sz="280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n-GB" sz="28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GB" sz="2800" b="1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8" y="188913"/>
            <a:ext cx="8896758" cy="644701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A BAD NIGHT AT THE THEATRE</a:t>
            </a:r>
          </a:p>
          <a:p>
            <a:pPr marL="0" indent="0">
              <a:buNone/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		Question: What if something goes wrong during 				translation?</a:t>
            </a:r>
          </a:p>
          <a:p>
            <a:pPr marL="0" indent="0">
              <a:buNone/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		Answer: IF TRANSLATION IS ALTERED, 			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		THE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PROTIEN PRODUCT WILL BE 			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		DIFFERENT</a:t>
            </a:r>
            <a:endParaRPr lang="en-US" sz="25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2500" dirty="0">
                <a:solidFill>
                  <a:srgbClr val="FFFF00"/>
                </a:solidFill>
              </a:rPr>
              <a:t>PROTEIN FUNCITON DEPENDS ON SHAPE! IF THE SHAPE CHANGES, IT’S FUNCTION CHANGES TOO!</a:t>
            </a:r>
          </a:p>
          <a:p>
            <a:pPr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Mutations can CHANGE in the base sequence of DNA</a:t>
            </a:r>
          </a:p>
          <a:p>
            <a:pPr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When the BASES(‘letters’) change, the INSTRUCTIONS used to make the protein also change.</a:t>
            </a:r>
          </a:p>
          <a:p>
            <a:pPr>
              <a:defRPr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Different AMINO ACIDS will be used, resulting in a different protein. This may alter protein shape, and also change or “break” protein function.</a:t>
            </a:r>
            <a:endParaRPr lang="en-CA" sz="25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79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Genes and Variation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Genes are responsible for all the characteristics in a species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All members of the same species have the same number and types of genes (E.g. eye </a:t>
            </a:r>
            <a:r>
              <a:rPr lang="en-US" altLang="en-US" dirty="0" err="1" smtClean="0">
                <a:solidFill>
                  <a:schemeClr val="accent4">
                    <a:lumMod val="75000"/>
                  </a:schemeClr>
                </a:solidFill>
              </a:rPr>
              <a:t>colour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) but within a species we can have different versions of the same gene (E.g. blue vs brown)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Versions are called 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traits 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or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 alleles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36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CA" altLang="en-US" smtClean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 smtClean="0">
                <a:solidFill>
                  <a:schemeClr val="accent4">
                    <a:lumMod val="75000"/>
                  </a:schemeClr>
                </a:solidFill>
              </a:rPr>
              <a:t>Changes to a Cell’s DNA</a:t>
            </a:r>
          </a:p>
        </p:txBody>
      </p:sp>
    </p:spTree>
    <p:extLst>
      <p:ext uri="{BB962C8B-B14F-4D97-AF65-F5344CB8AC3E}">
        <p14:creationId xmlns:p14="http://schemas.microsoft.com/office/powerpoint/2010/main" val="36605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Changes to a Cell’s DNA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Any change in the DNA of a cell is called a gene 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mutation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a change in the order of bases (A,C,T,G) that make up the gene. 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There are several types of gene mutations from last year in Science 9:</a:t>
            </a:r>
            <a:endParaRPr lang="en-CA" alt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en-US" dirty="0" smtClean="0">
                <a:solidFill>
                  <a:srgbClr val="00B050"/>
                </a:solidFill>
              </a:rPr>
              <a:t>Deletion</a:t>
            </a:r>
            <a:r>
              <a:rPr lang="en-US" altLang="en-US" dirty="0" smtClean="0"/>
              <a:t> (base missing)</a:t>
            </a:r>
            <a:endParaRPr lang="en-CA" altLang="en-US" dirty="0" smtClean="0"/>
          </a:p>
          <a:p>
            <a:pPr lvl="1">
              <a:defRPr/>
            </a:pPr>
            <a:r>
              <a:rPr lang="en-US" altLang="en-US" dirty="0" smtClean="0">
                <a:solidFill>
                  <a:srgbClr val="00B050"/>
                </a:solidFill>
              </a:rPr>
              <a:t>Addition</a:t>
            </a:r>
            <a:r>
              <a:rPr lang="en-US" altLang="en-US" dirty="0" smtClean="0"/>
              <a:t> (extra base added)</a:t>
            </a:r>
            <a:endParaRPr lang="en-CA" altLang="en-US" dirty="0" smtClean="0"/>
          </a:p>
          <a:p>
            <a:pPr lvl="1">
              <a:defRPr/>
            </a:pPr>
            <a:r>
              <a:rPr lang="en-US" altLang="en-US" dirty="0" smtClean="0">
                <a:solidFill>
                  <a:srgbClr val="00B050"/>
                </a:solidFill>
              </a:rPr>
              <a:t>Substitution</a:t>
            </a:r>
            <a:r>
              <a:rPr lang="en-US" altLang="en-US" dirty="0" smtClean="0"/>
              <a:t> (one base substituted for another)</a:t>
            </a:r>
            <a:endParaRPr lang="en-CA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18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6" y="115888"/>
            <a:ext cx="8785225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There are 2 types of MUTATION:</a:t>
            </a:r>
          </a:p>
          <a:p>
            <a:pPr marL="0" indent="0">
              <a:buNone/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1. CHROMOSOMAL mutations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: a mutation of 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all or part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of a chromosome. </a:t>
            </a:r>
          </a:p>
          <a:p>
            <a:pPr lvl="1"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This usually involves 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LARGE SEGMENTS OF DNA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, and therefore, 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CAN HAVE GREATER IMPACT THAN SMALLER GENE MUTATIONS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lvl="1">
              <a:defRPr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There are four types of chromosomal mutations that involve part of the chromosome: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890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02" y="4130178"/>
            <a:ext cx="509111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73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b="0" dirty="0">
                <a:solidFill>
                  <a:schemeClr val="accent4">
                    <a:lumMod val="75000"/>
                  </a:schemeClr>
                </a:solidFill>
              </a:rPr>
              <a:t>Chromosomal Mutations…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8550" y="1600201"/>
            <a:ext cx="7454900" cy="4525963"/>
          </a:xfrm>
        </p:spPr>
      </p:pic>
    </p:spTree>
    <p:extLst>
      <p:ext uri="{BB962C8B-B14F-4D97-AF65-F5344CB8AC3E}">
        <p14:creationId xmlns:p14="http://schemas.microsoft.com/office/powerpoint/2010/main" val="406280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33337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E.g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Fruit fly with legs in place of antennae. This mutation involves moving a controller gene telling the fruit fly where to put the legs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E.g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Down’s syndrome. This is a genetic disorder where there is an extra chromosome #21. The extra chromosome resulted from improper cell division.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911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933826"/>
            <a:ext cx="26384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07670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667125"/>
            <a:ext cx="28702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84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3" y="33337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Examples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Down’ssyndrome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–(Trisomy 21) 47chromosomes, extra chromosome at pair #21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921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12876"/>
            <a:ext cx="83661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249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second Type!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8" y="119697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GENE mutations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a mutation that occurs within a gene at some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point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along a chromosome. This mutation is only a change of one or a few ‘letters’ (bases). 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usually only affects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ONE GENE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and therefore,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CAN HAVE LESS IMPACT THAN LARGER CHROMOSOMAL MUTATIONS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931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013326"/>
            <a:ext cx="26177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14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Gene Mutations (the ones from Grade 9!)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42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6" y="2205038"/>
            <a:ext cx="7000875" cy="4525962"/>
          </a:xfrm>
        </p:spPr>
      </p:pic>
      <p:pic>
        <p:nvPicPr>
          <p:cNvPr id="942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125538"/>
            <a:ext cx="26638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8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From Genes to Proteins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1" y="1981200"/>
            <a:ext cx="7661275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DNA molecules in a chromosome are organized into genes.</a:t>
            </a:r>
            <a:endParaRPr lang="en-US" altLang="en-US" sz="35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RNA</a:t>
            </a:r>
            <a:r>
              <a:rPr lang="en-US" alt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is a copy of the genetic information in the gene</a:t>
            </a:r>
          </a:p>
          <a:p>
            <a:pPr lvl="1" eaLnBrk="1" hangingPunct="1">
              <a:defRPr/>
            </a:pPr>
            <a:r>
              <a:rPr lang="en-US" alt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RNA carries instructions for making proteins from genes in nucleus to ribosomes in cytoplasm</a:t>
            </a:r>
          </a:p>
        </p:txBody>
      </p:sp>
    </p:spTree>
    <p:extLst>
      <p:ext uri="{BB962C8B-B14F-4D97-AF65-F5344CB8AC3E}">
        <p14:creationId xmlns:p14="http://schemas.microsoft.com/office/powerpoint/2010/main" val="41908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952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692151"/>
            <a:ext cx="8610600" cy="5027613"/>
          </a:xfrm>
        </p:spPr>
      </p:pic>
    </p:spTree>
    <p:extLst>
      <p:ext uri="{BB962C8B-B14F-4D97-AF65-F5344CB8AC3E}">
        <p14:creationId xmlns:p14="http://schemas.microsoft.com/office/powerpoint/2010/main" val="2966751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7" y="260351"/>
            <a:ext cx="9680529" cy="623188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CA" sz="3800" b="1" dirty="0">
                <a:solidFill>
                  <a:schemeClr val="accent4">
                    <a:lumMod val="75000"/>
                  </a:schemeClr>
                </a:solidFill>
              </a:rPr>
              <a:t>Types of Gene Mutations</a:t>
            </a:r>
            <a:endParaRPr lang="en-CA" sz="3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</a:rPr>
              <a:t>mutations </a:t>
            </a:r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are often a bad thing because the protein does not work and your body needs it to function. </a:t>
            </a:r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These are known as 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NEGATIVE </a:t>
            </a:r>
            <a:r>
              <a:rPr lang="en-US" sz="3500" b="1" dirty="0" smtClean="0">
                <a:solidFill>
                  <a:schemeClr val="accent4">
                    <a:lumMod val="75000"/>
                  </a:schemeClr>
                </a:solidFill>
              </a:rPr>
              <a:t>MUTATIONS 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</a:rPr>
              <a:t>and they </a:t>
            </a:r>
            <a:r>
              <a:rPr lang="en-US" sz="3500" b="1" dirty="0" smtClean="0">
                <a:solidFill>
                  <a:schemeClr val="accent4">
                    <a:lumMod val="75000"/>
                  </a:schemeClr>
                </a:solidFill>
              </a:rPr>
              <a:t>DECREASE</a:t>
            </a:r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</a:rPr>
              <a:t>survival </a:t>
            </a:r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rates. </a:t>
            </a:r>
            <a:endParaRPr lang="en-CA" sz="35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CA" sz="3500" dirty="0" smtClean="0">
                <a:solidFill>
                  <a:schemeClr val="accent4">
                    <a:lumMod val="75000"/>
                  </a:schemeClr>
                </a:solidFill>
              </a:rPr>
              <a:t>e.g</a:t>
            </a:r>
            <a:r>
              <a:rPr lang="en-CA" sz="35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CA" sz="3500" dirty="0">
                <a:solidFill>
                  <a:schemeClr val="accent4">
                    <a:lumMod val="75000"/>
                  </a:schemeClr>
                </a:solidFill>
              </a:rPr>
              <a:t>mutated gene </a:t>
            </a:r>
            <a:endParaRPr lang="en-CA" sz="3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CA" sz="3500" b="1" dirty="0" smtClean="0">
                <a:solidFill>
                  <a:schemeClr val="accent4">
                    <a:lumMod val="75000"/>
                  </a:schemeClr>
                </a:solidFill>
              </a:rPr>
              <a:t>SICKLE-CELL </a:t>
            </a:r>
            <a:r>
              <a:rPr lang="en-CA" sz="3500" b="1" dirty="0">
                <a:solidFill>
                  <a:schemeClr val="accent4">
                    <a:lumMod val="75000"/>
                  </a:schemeClr>
                </a:solidFill>
              </a:rPr>
              <a:t>ANEMIA</a:t>
            </a:r>
            <a:r>
              <a:rPr lang="en-CA" sz="3500" dirty="0">
                <a:solidFill>
                  <a:schemeClr val="accent4">
                    <a:lumMod val="75000"/>
                  </a:schemeClr>
                </a:solidFill>
              </a:rPr>
              <a:t>(misshapen red blood cells that don’t carry O2). </a:t>
            </a:r>
          </a:p>
          <a:p>
            <a:pPr>
              <a:defRPr/>
            </a:pP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</a:rPr>
              <a:t>e.g</a:t>
            </a:r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more than 1300 different mutations in one gene </a:t>
            </a:r>
            <a:endParaRPr lang="en-US" sz="3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sz="3500" b="1" dirty="0" smtClean="0">
                <a:solidFill>
                  <a:schemeClr val="accent4">
                    <a:lumMod val="75000"/>
                  </a:schemeClr>
                </a:solidFill>
              </a:rPr>
              <a:t>CYSTIC 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FIBROSIS</a:t>
            </a:r>
            <a:r>
              <a:rPr lang="en-US" sz="3500" dirty="0">
                <a:solidFill>
                  <a:schemeClr val="accent4">
                    <a:lumMod val="75000"/>
                  </a:schemeClr>
                </a:solidFill>
              </a:rPr>
              <a:t>(build up of mucus in the lungs)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7507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Sickle Cell Anemia and Cystic Fibrosis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pic>
        <p:nvPicPr>
          <p:cNvPr id="972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44625"/>
            <a:ext cx="40132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909889"/>
            <a:ext cx="42481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51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983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296863"/>
            <a:ext cx="8701087" cy="5891212"/>
          </a:xfrm>
        </p:spPr>
      </p:pic>
    </p:spTree>
    <p:extLst>
      <p:ext uri="{BB962C8B-B14F-4D97-AF65-F5344CB8AC3E}">
        <p14:creationId xmlns:p14="http://schemas.microsoft.com/office/powerpoint/2010/main" val="2302446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 smtClean="0">
                <a:solidFill>
                  <a:schemeClr val="accent4">
                    <a:lumMod val="75000"/>
                  </a:schemeClr>
                </a:solidFill>
              </a:rPr>
              <a:t>Effects of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1" y="1981200"/>
            <a:ext cx="76612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Gene mutations may produce proteins that are beneficial or harmful to the organism, or may have no effect at all.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Beneficial  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(positive)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Neutral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(no effect)</a:t>
            </a: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Harmful</a:t>
            </a:r>
            <a:r>
              <a:rPr lang="en-US" altLang="en-US" dirty="0" smtClean="0"/>
              <a:t> 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(E.g. genetic diseases, cancer).</a:t>
            </a:r>
          </a:p>
        </p:txBody>
      </p:sp>
    </p:spTree>
    <p:extLst>
      <p:ext uri="{BB962C8B-B14F-4D97-AF65-F5344CB8AC3E}">
        <p14:creationId xmlns:p14="http://schemas.microsoft.com/office/powerpoint/2010/main" val="40450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612174" y="204653"/>
            <a:ext cx="8967651" cy="1412875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Beneficial Mutation (positive mutation)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500" dirty="0" smtClean="0">
                <a:solidFill>
                  <a:schemeClr val="accent4">
                    <a:lumMod val="75000"/>
                  </a:schemeClr>
                </a:solidFill>
              </a:rPr>
              <a:t>There are millions of people infected with HIV and AIDS</a:t>
            </a:r>
          </a:p>
          <a:p>
            <a:pPr lvl="1">
              <a:defRPr/>
            </a:pPr>
            <a:r>
              <a:rPr lang="en-US" altLang="en-US" sz="3500" dirty="0" smtClean="0">
                <a:solidFill>
                  <a:schemeClr val="accent4">
                    <a:lumMod val="75000"/>
                  </a:schemeClr>
                </a:solidFill>
              </a:rPr>
              <a:t>still no known cure or vaccine </a:t>
            </a:r>
            <a:endParaRPr lang="en-CA" altLang="en-US" sz="3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en-US" sz="3500" dirty="0" smtClean="0">
                <a:solidFill>
                  <a:schemeClr val="accent4">
                    <a:lumMod val="75000"/>
                  </a:schemeClr>
                </a:solidFill>
              </a:rPr>
              <a:t>Some individuals have been found to be resistant to the AIDS virus </a:t>
            </a:r>
          </a:p>
          <a:p>
            <a:pPr lvl="1">
              <a:defRPr/>
            </a:pPr>
            <a:r>
              <a:rPr lang="en-US" altLang="en-US" sz="3500" dirty="0" smtClean="0">
                <a:solidFill>
                  <a:schemeClr val="accent4">
                    <a:lumMod val="75000"/>
                  </a:schemeClr>
                </a:solidFill>
              </a:rPr>
              <a:t>because they carry a mutated gene that produces instructions for a protein that can prevent HIV infection</a:t>
            </a:r>
            <a:endParaRPr lang="en-CA" altLang="en-US" sz="3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94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5000" dirty="0" smtClean="0">
                <a:solidFill>
                  <a:schemeClr val="accent4">
                    <a:lumMod val="75000"/>
                  </a:schemeClr>
                </a:solidFill>
              </a:rPr>
              <a:t>Neutral Mutation</a:t>
            </a:r>
            <a:endParaRPr lang="en-CA" altLang="en-US" sz="5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4724400" cy="4724400"/>
          </a:xfrm>
        </p:spPr>
        <p:txBody>
          <a:bodyPr/>
          <a:lstStyle/>
          <a:p>
            <a:pPr>
              <a:defRPr/>
            </a:pPr>
            <a:r>
              <a:rPr lang="en-US" altLang="en-US" sz="2900" dirty="0" smtClean="0">
                <a:solidFill>
                  <a:schemeClr val="accent4">
                    <a:lumMod val="75000"/>
                  </a:schemeClr>
                </a:solidFill>
              </a:rPr>
              <a:t>A mutation that does not affect an organism.</a:t>
            </a:r>
            <a:endParaRPr lang="en-CA" altLang="en-US" sz="29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en-US" sz="2900" dirty="0" smtClean="0">
                <a:solidFill>
                  <a:schemeClr val="accent4">
                    <a:lumMod val="75000"/>
                  </a:schemeClr>
                </a:solidFill>
              </a:rPr>
              <a:t>Ex. The gene mutation that results in the white coat </a:t>
            </a:r>
            <a:r>
              <a:rPr lang="en-US" altLang="en-US" sz="2900" dirty="0" err="1" smtClean="0">
                <a:solidFill>
                  <a:schemeClr val="accent4">
                    <a:lumMod val="75000"/>
                  </a:schemeClr>
                </a:solidFill>
              </a:rPr>
              <a:t>colour</a:t>
            </a:r>
            <a:r>
              <a:rPr lang="en-US" altLang="en-US" sz="2900" dirty="0" smtClean="0">
                <a:solidFill>
                  <a:schemeClr val="accent4">
                    <a:lumMod val="75000"/>
                  </a:schemeClr>
                </a:solidFill>
              </a:rPr>
              <a:t> of the spirit bear, since it does not increase or decrease the bear’s survival rate.</a:t>
            </a:r>
            <a:endParaRPr lang="en-CA" altLang="en-US" sz="29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en-CA" altLang="en-US" dirty="0" smtClean="0"/>
          </a:p>
        </p:txBody>
      </p:sp>
      <p:pic>
        <p:nvPicPr>
          <p:cNvPr id="102404" name="Picture 2" descr="http://3.bp.blogspot.com/-68vnNDkQ04A/TiKVuqTSGpI/AAAAAAAAAN8/ccTjdMkbU-8/s1600/Spirit-Bear-Mike-Beed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1"/>
            <a:ext cx="3810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5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Harmful Mutation (AKA negative mutation)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752600"/>
            <a:ext cx="9487989" cy="441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500" dirty="0" smtClean="0">
                <a:solidFill>
                  <a:schemeClr val="accent4">
                    <a:lumMod val="75000"/>
                  </a:schemeClr>
                </a:solidFill>
              </a:rPr>
              <a:t>Causes genetic diseases, such as Cystic Fibrosis</a:t>
            </a:r>
            <a:endParaRPr lang="en-CA" altLang="en-US" sz="3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en-US" sz="3500" dirty="0" smtClean="0">
                <a:solidFill>
                  <a:schemeClr val="accent4">
                    <a:lumMod val="75000"/>
                  </a:schemeClr>
                </a:solidFill>
              </a:rPr>
              <a:t>CF is caused by a mutation in a gene which codes for a protein that helps move certain chemicals into &amp; out of the cell.</a:t>
            </a:r>
          </a:p>
          <a:p>
            <a:pPr lvl="1">
              <a:defRPr/>
            </a:pPr>
            <a:r>
              <a:rPr lang="en-US" altLang="en-US" sz="3500" dirty="0" smtClean="0">
                <a:solidFill>
                  <a:schemeClr val="accent4">
                    <a:lumMod val="75000"/>
                  </a:schemeClr>
                </a:solidFill>
              </a:rPr>
              <a:t>So the shape of the protein changes which and it can no longer do its job which cause the many symptoms of CF. </a:t>
            </a:r>
            <a:endParaRPr lang="en-CA" altLang="en-US" sz="3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en-US" sz="3500" dirty="0" smtClean="0">
                <a:solidFill>
                  <a:schemeClr val="accent4">
                    <a:lumMod val="75000"/>
                  </a:schemeClr>
                </a:solidFill>
              </a:rPr>
              <a:t>May cause </a:t>
            </a:r>
            <a:r>
              <a:rPr lang="en-US" altLang="en-US" sz="3500" b="1" i="1" dirty="0" smtClean="0">
                <a:solidFill>
                  <a:schemeClr val="accent4">
                    <a:lumMod val="75000"/>
                  </a:schemeClr>
                </a:solidFill>
              </a:rPr>
              <a:t>Cancer</a:t>
            </a:r>
            <a:endParaRPr lang="en-CA" altLang="en-US" sz="35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849" y="260351"/>
            <a:ext cx="9595213" cy="6179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CA" sz="4000" b="1" dirty="0">
                <a:solidFill>
                  <a:schemeClr val="accent4">
                    <a:lumMod val="75000"/>
                  </a:schemeClr>
                </a:solidFill>
              </a:rPr>
              <a:t>Causes of Mutations</a:t>
            </a:r>
          </a:p>
          <a:p>
            <a:pPr>
              <a:defRPr/>
            </a:pPr>
            <a:r>
              <a:rPr lang="en-US" sz="4500" dirty="0" smtClean="0">
                <a:solidFill>
                  <a:schemeClr val="accent4">
                    <a:lumMod val="75000"/>
                  </a:schemeClr>
                </a:solidFill>
              </a:rPr>
              <a:t>Mutations </a:t>
            </a:r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can occur naturally during DNA replication and cell division. </a:t>
            </a:r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The human body has systems in place that will often fix errors in DNA replication, or destroy cells that are working abnormally due to mutations. </a:t>
            </a:r>
          </a:p>
          <a:p>
            <a:pPr>
              <a:defRPr/>
            </a:pPr>
            <a:endParaRPr lang="en-CA" sz="45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4500" dirty="0" smtClean="0">
                <a:solidFill>
                  <a:schemeClr val="accent4">
                    <a:lumMod val="75000"/>
                  </a:schemeClr>
                </a:solidFill>
              </a:rPr>
              <a:t>There </a:t>
            </a:r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are also factors in the environment that may increase chances for mutations to occur. 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98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Mutagens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are substances or factors that cause mutations</a:t>
            </a:r>
            <a:endParaRPr lang="en-CA" alt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Environmental mutagens such as: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Mercury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cigarette smoke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X-ray and UV radiation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viruses </a:t>
            </a:r>
            <a:endParaRPr lang="en-CA" alt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Correcting mutations is difficult, but new techniques such as 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gene therapy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 offer hope.</a:t>
            </a:r>
            <a:endParaRPr lang="en-CA" alt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4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Why are Proteins Important?</a:t>
            </a:r>
            <a:endParaRPr lang="en-CA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22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052513"/>
            <a:ext cx="7058025" cy="5645150"/>
          </a:xfrm>
        </p:spPr>
      </p:pic>
    </p:spTree>
    <p:extLst>
      <p:ext uri="{BB962C8B-B14F-4D97-AF65-F5344CB8AC3E}">
        <p14:creationId xmlns:p14="http://schemas.microsoft.com/office/powerpoint/2010/main" val="7569473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085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2114" y="273051"/>
            <a:ext cx="6327775" cy="6208713"/>
          </a:xfrm>
        </p:spPr>
      </p:pic>
    </p:spTree>
    <p:extLst>
      <p:ext uri="{BB962C8B-B14F-4D97-AF65-F5344CB8AC3E}">
        <p14:creationId xmlns:p14="http://schemas.microsoft.com/office/powerpoint/2010/main" val="3091169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Cancer: Characteristics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Cancer is a disease in which cells divide very rapidly and uncontrollably.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Cells accumulate in masses called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</a:rPr>
              <a:t>tumours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. There are 2 types.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Benign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: stay in one place and don’t interfere with surrounding tissues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Ex. Warts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Malignant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: invade surrounding tissues and interfere with normal functions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Visible because of enlarged nuclei.</a:t>
            </a:r>
          </a:p>
        </p:txBody>
      </p:sp>
      <p:pic>
        <p:nvPicPr>
          <p:cNvPr id="109572" name="Picture 5" descr="http://static.guim.co.uk/sys-images/Guardian/Pix/pictures/2008/10/05/breast-cancer-cell-460x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765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6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Cancer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</a:rPr>
              <a:t>cont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When cancer cells spread from original location this is called 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metastasis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Substances that cause cancer are called 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</a:rPr>
              <a:t>carcinogens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E.g. pesticides, X-rays, some viruses, chemicals in tobacco.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Treatment methods include </a:t>
            </a:r>
            <a:r>
              <a:rPr lang="en-US" altLang="en-US" dirty="0" smtClean="0">
                <a:solidFill>
                  <a:srgbClr val="FF0000"/>
                </a:solidFill>
              </a:rPr>
              <a:t>surgery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0000"/>
                </a:solidFill>
              </a:rPr>
              <a:t>radiation</a:t>
            </a: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, and </a:t>
            </a:r>
            <a:r>
              <a:rPr lang="en-US" altLang="en-US" dirty="0" smtClean="0">
                <a:solidFill>
                  <a:srgbClr val="FF0000"/>
                </a:solidFill>
              </a:rPr>
              <a:t>chemotherapy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2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864" y="96839"/>
            <a:ext cx="7450137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Protein Synthesis</a:t>
            </a:r>
            <a:endParaRPr lang="en-US" alt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3251" name="Picture 5" descr="BCSP9SB04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524000"/>
            <a:ext cx="66960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b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Protein Synthesis</a:t>
            </a:r>
            <a:endParaRPr lang="en-CA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063" y="1027906"/>
            <a:ext cx="8229600" cy="4525963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certain genes are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ACTIVATED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cell</a:t>
            </a:r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Depending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which genes are active, different proteins are produced, and this causes cells to have different functions.</a:t>
            </a:r>
          </a:p>
          <a:p>
            <a:pPr>
              <a:defRPr/>
            </a:pP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E.x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You do not have skin pigment genes being used by your stomach cells</a:t>
            </a: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ONE GENE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FF0000"/>
                </a:solidFill>
              </a:rPr>
              <a:t>ONE TYPE OF PROTEIN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FF0000"/>
                </a:solidFill>
              </a:rPr>
              <a:t>ONE FUNCTION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85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139951" y="188913"/>
            <a:ext cx="7585075" cy="16764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There are several steps to making a protein from DNA, AKA </a:t>
            </a:r>
            <a:r>
              <a:rPr lang="en-US" altLang="en-US" dirty="0" smtClean="0">
                <a:solidFill>
                  <a:srgbClr val="FF0000"/>
                </a:solidFill>
              </a:rPr>
              <a:t>Protein Synthesis.</a:t>
            </a:r>
            <a:endParaRPr lang="en-CA" altLang="en-US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CA" altLang="en-US" dirty="0" smtClean="0"/>
          </a:p>
        </p:txBody>
      </p:sp>
      <p:pic>
        <p:nvPicPr>
          <p:cNvPr id="56323" name="Picture 5" descr="BCSP9SB04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085975"/>
            <a:ext cx="3105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74825" y="1268414"/>
            <a:ext cx="54864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Nucleus receives a signal to make a specific protein.</a:t>
            </a:r>
            <a:endParaRPr lang="en-CA" altLang="en-US" sz="23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DNA message for a specific protein is copied into a small molecule called ribonucleic acid (RNA). The RNA has only one strand.</a:t>
            </a:r>
          </a:p>
          <a:p>
            <a:pPr marL="0" indent="0">
              <a:buNone/>
              <a:defRPr/>
            </a:pPr>
            <a:r>
              <a:rPr lang="en-US" sz="2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RNA leaves through a nuclear pore</a:t>
            </a:r>
            <a:endParaRPr lang="en-CA" sz="23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The RNA message is delivered to the ribosome, and the ribosome makes the protein.</a:t>
            </a:r>
            <a:endParaRPr lang="en-CA" sz="23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The manufactured protein enters the ER.</a:t>
            </a:r>
            <a:endParaRPr lang="en-CA" sz="23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 vesicle forms off the end of the ER and carries the protein to the Golgi body</a:t>
            </a:r>
            <a:endParaRPr lang="en-CA" sz="23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950" y="1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7. The Golgi body repackages the protein for transport out of the cell.</a:t>
            </a:r>
            <a:endParaRPr lang="en-CA" alt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8. A vesicle forms off the end of the Golgi body to carry the protein to the cell membrane.</a:t>
            </a:r>
            <a:endParaRPr lang="en-CA" alt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9. The vesicle attaches to the cell membrane and its protein contents are released out of the cell</a:t>
            </a:r>
            <a:endParaRPr lang="en-CA" alt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CA" altLang="en-US" dirty="0" smtClean="0"/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4" y="3141664"/>
            <a:ext cx="36718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1929</Words>
  <Application>Microsoft Office PowerPoint</Application>
  <PresentationFormat>Widescreen</PresentationFormat>
  <Paragraphs>307</Paragraphs>
  <Slides>52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From Genes to Proteins</vt:lpstr>
      <vt:lpstr>Why are Proteins Important?</vt:lpstr>
      <vt:lpstr>Protein Synthesis</vt:lpstr>
      <vt:lpstr>Protein Synthesis</vt:lpstr>
      <vt:lpstr>PowerPoint Presentation</vt:lpstr>
      <vt:lpstr>PowerPoint Presentation</vt:lpstr>
      <vt:lpstr>PowerPoint Presentation</vt:lpstr>
      <vt:lpstr>Protein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</vt:lpstr>
      <vt:lpstr> Real or Fake? </vt:lpstr>
      <vt:lpstr>PowerPoint Presentation</vt:lpstr>
      <vt:lpstr>Genes and Variation</vt:lpstr>
      <vt:lpstr>Changes to a Cell’s DNA</vt:lpstr>
      <vt:lpstr>Changes to a Cell’s DNA</vt:lpstr>
      <vt:lpstr>PowerPoint Presentation</vt:lpstr>
      <vt:lpstr>Chromosomal Mutations…</vt:lpstr>
      <vt:lpstr>PowerPoint Presentation</vt:lpstr>
      <vt:lpstr>PowerPoint Presentation</vt:lpstr>
      <vt:lpstr>The second Type!</vt:lpstr>
      <vt:lpstr>Gene Mutations (the ones from Grade 9!)</vt:lpstr>
      <vt:lpstr>PowerPoint Presentation</vt:lpstr>
      <vt:lpstr>PowerPoint Presentation</vt:lpstr>
      <vt:lpstr>Sickle Cell Anemia and Cystic Fibrosis</vt:lpstr>
      <vt:lpstr>PowerPoint Presentation</vt:lpstr>
      <vt:lpstr>Effects of Mutations</vt:lpstr>
      <vt:lpstr>Beneficial Mutation (positive mutation)</vt:lpstr>
      <vt:lpstr>Neutral Mutation</vt:lpstr>
      <vt:lpstr>Harmful Mutation (AKA negative mutation)</vt:lpstr>
      <vt:lpstr>PowerPoint Presentation</vt:lpstr>
      <vt:lpstr>PowerPoint Presentation</vt:lpstr>
      <vt:lpstr>PowerPoint Presentation</vt:lpstr>
      <vt:lpstr>Cancer: Characteristics</vt:lpstr>
      <vt:lpstr>Cancer cont…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2021-05-06T15:27:06Z</dcterms:created>
  <dcterms:modified xsi:type="dcterms:W3CDTF">2021-05-06T15:31:26Z</dcterms:modified>
</cp:coreProperties>
</file>