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777259-8A86-479A-934D-82B47579703C}" type="datetimeFigureOut">
              <a:rPr lang="en-US" smtClean="0"/>
              <a:pPr/>
              <a:t>3/29/18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16B52A-E5C1-4A1C-A340-74EC5CCBA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hyperlink" Target="http://www.bcscience9.com/pgs/quiz_section10.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>
              <a:defRPr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10.2    Galaxies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Galaxies are collections of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r>
              <a:rPr lang="en-CA" dirty="0" smtClean="0">
                <a:solidFill>
                  <a:srgbClr val="FF0000"/>
                </a:solidFill>
              </a:rPr>
              <a:t>, and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dust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smtClean="0"/>
              <a:t>held together by </a:t>
            </a:r>
            <a:r>
              <a:rPr lang="en-CA" u="sng" dirty="0" smtClean="0">
                <a:solidFill>
                  <a:srgbClr val="FF0000"/>
                </a:solidFill>
              </a:rPr>
              <a:t>gravity</a:t>
            </a:r>
            <a:r>
              <a:rPr lang="en-CA" dirty="0" smtClean="0"/>
              <a:t>. </a:t>
            </a:r>
          </a:p>
          <a:p>
            <a:pPr>
              <a:defRPr/>
            </a:pPr>
            <a:r>
              <a:rPr lang="en-CA" dirty="0" smtClean="0"/>
              <a:t>Scientists believe there are about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 billion</a:t>
            </a:r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smtClean="0"/>
              <a:t>of these structures in our universe.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6019527" cy="34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81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>
              <a:defRPr/>
            </a:pPr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Galaxies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There are </a:t>
            </a:r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basic shapes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smtClean="0"/>
              <a:t>of galaxies: </a:t>
            </a:r>
            <a:r>
              <a:rPr lang="en-CA" dirty="0" smtClean="0">
                <a:solidFill>
                  <a:srgbClr val="FF0000"/>
                </a:solidFill>
              </a:rPr>
              <a:t>a)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</a:t>
            </a:r>
            <a:r>
              <a:rPr lang="en-CA" dirty="0" smtClean="0">
                <a:solidFill>
                  <a:srgbClr val="FF0000"/>
                </a:solidFill>
              </a:rPr>
              <a:t>, b)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elliptical</a:t>
            </a:r>
            <a:r>
              <a:rPr lang="en-CA" dirty="0" smtClean="0">
                <a:solidFill>
                  <a:srgbClr val="FF0000"/>
                </a:solidFill>
              </a:rPr>
              <a:t>, c)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irregular</a:t>
            </a:r>
            <a:r>
              <a:rPr lang="en-CA" dirty="0" smtClean="0"/>
              <a:t>. </a:t>
            </a:r>
          </a:p>
          <a:p>
            <a:pPr>
              <a:defRPr/>
            </a:pPr>
            <a:r>
              <a:rPr lang="en-CA" dirty="0" smtClean="0"/>
              <a:t>The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Milky Way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smtClean="0"/>
              <a:t>where our sun is located is a spiral galaxy.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43200" y="3124200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39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 Shapes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CA" dirty="0" smtClean="0"/>
              <a:t>    </a:t>
            </a:r>
            <a:r>
              <a:rPr lang="en-C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 </a:t>
            </a:r>
          </a:p>
          <a:p>
            <a:pPr>
              <a:defRPr/>
            </a:pPr>
            <a:r>
              <a:rPr lang="en-CA" dirty="0" smtClean="0"/>
              <a:t>These appear like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pinwheels</a:t>
            </a:r>
            <a:r>
              <a:rPr lang="en-CA" dirty="0" smtClean="0"/>
              <a:t> with many long arms spiralling out from the center.</a:t>
            </a:r>
          </a:p>
          <a:p>
            <a:pPr>
              <a:defRPr/>
            </a:pPr>
            <a:r>
              <a:rPr lang="en-CA" dirty="0" smtClean="0"/>
              <a:t>The center bulge is made up of </a:t>
            </a:r>
            <a:r>
              <a:rPr lang="en-CA" b="1" dirty="0" smtClean="0">
                <a:solidFill>
                  <a:srgbClr val="FF0000"/>
                </a:solidFill>
              </a:rPr>
              <a:t>stars</a:t>
            </a:r>
            <a:r>
              <a:rPr lang="en-CA" dirty="0" smtClean="0"/>
              <a:t> formed long ago, while the circling disc is made up of </a:t>
            </a:r>
            <a:r>
              <a:rPr lang="en-CA" b="1" dirty="0" smtClean="0">
                <a:solidFill>
                  <a:srgbClr val="FF0000"/>
                </a:solidFill>
              </a:rPr>
              <a:t>gasses and dust.</a:t>
            </a:r>
            <a:r>
              <a:rPr lang="en-CA" dirty="0" smtClean="0"/>
              <a:t> This area is called the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“halo.”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337" y="4572000"/>
            <a:ext cx="21764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572000"/>
            <a:ext cx="2324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70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 Shapes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702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CA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Eliptical</a:t>
            </a:r>
            <a:endParaRPr lang="en-CA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CA" dirty="0" smtClean="0"/>
              <a:t>These galaxies contain some of the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oldest stars</a:t>
            </a:r>
            <a:r>
              <a:rPr lang="en-CA" dirty="0" smtClean="0"/>
              <a:t> in the universe. They range in shape from a football field to a cigar. </a:t>
            </a:r>
          </a:p>
          <a:p>
            <a:pPr>
              <a:defRPr/>
            </a:pPr>
            <a:r>
              <a:rPr lang="en-CA" dirty="0" smtClean="0"/>
              <a:t>Over </a:t>
            </a:r>
            <a:r>
              <a:rPr lang="en-CA" b="1" dirty="0" smtClean="0">
                <a:solidFill>
                  <a:srgbClr val="FF0000"/>
                </a:solidFill>
              </a:rPr>
              <a:t>half</a:t>
            </a:r>
            <a:r>
              <a:rPr lang="en-CA" dirty="0" smtClean="0"/>
              <a:t> of the galaxies are elliptical and many are also the </a:t>
            </a:r>
            <a:r>
              <a:rPr lang="en-CA" b="1" dirty="0" smtClean="0">
                <a:solidFill>
                  <a:srgbClr val="FF0000"/>
                </a:solidFill>
              </a:rPr>
              <a:t>largest.</a:t>
            </a:r>
            <a:r>
              <a:rPr lang="en-CA" dirty="0" smtClean="0"/>
              <a:t>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2845973" cy="212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2950776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43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Galaxy Shapes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Irregular</a:t>
            </a:r>
          </a:p>
          <a:p>
            <a:pPr>
              <a:defRPr/>
            </a:pPr>
            <a:r>
              <a:rPr lang="en-CA" dirty="0" smtClean="0"/>
              <a:t>These are made up of a mixture of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CA" dirty="0" smtClean="0"/>
              <a:t> and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stars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  <a:r>
              <a:rPr lang="en-CA" dirty="0" smtClean="0"/>
              <a:t> They </a:t>
            </a:r>
            <a:r>
              <a:rPr lang="en-CA" b="1" dirty="0" smtClean="0">
                <a:solidFill>
                  <a:srgbClr val="FF0000"/>
                </a:solidFill>
              </a:rPr>
              <a:t>do not</a:t>
            </a:r>
            <a:r>
              <a:rPr lang="en-CA" dirty="0" smtClean="0"/>
              <a:t> have distinguishing shapes like the elliptical or spiral galaxies.  </a:t>
            </a:r>
            <a:endParaRPr lang="en-US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5923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4724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678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C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Differences </a:t>
            </a:r>
            <a:r>
              <a:rPr lang="en-C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C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etween Galaxies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solidFill>
                  <a:schemeClr val="bg1"/>
                </a:solidFill>
              </a:rPr>
              <a:t>    </a:t>
            </a:r>
            <a:r>
              <a:rPr lang="en-CA" dirty="0" smtClean="0"/>
              <a:t>Galaxies can also </a:t>
            </a:r>
            <a:r>
              <a:rPr lang="en-CA" u="sng" dirty="0" smtClean="0"/>
              <a:t>differ</a:t>
            </a:r>
            <a:r>
              <a:rPr lang="en-CA" dirty="0" smtClean="0"/>
              <a:t> in </a:t>
            </a:r>
            <a:r>
              <a:rPr lang="en-CA" b="1" dirty="0" smtClean="0">
                <a:solidFill>
                  <a:srgbClr val="FF0000"/>
                </a:solidFill>
              </a:rPr>
              <a:t>size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b="1" dirty="0" smtClean="0">
                <a:solidFill>
                  <a:srgbClr val="FF0000"/>
                </a:solidFill>
              </a:rPr>
              <a:t>mass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b="1" dirty="0" smtClean="0">
                <a:solidFill>
                  <a:srgbClr val="FF0000"/>
                </a:solidFill>
              </a:rPr>
              <a:t>colour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b="1" dirty="0" smtClean="0">
                <a:solidFill>
                  <a:srgbClr val="FF0000"/>
                </a:solidFill>
              </a:rPr>
              <a:t>brightness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smtClean="0"/>
              <a:t>and </a:t>
            </a:r>
            <a:r>
              <a:rPr lang="en-CA" b="1" dirty="0" smtClean="0">
                <a:solidFill>
                  <a:srgbClr val="FF0000"/>
                </a:solidFill>
              </a:rPr>
              <a:t>speed</a:t>
            </a:r>
            <a:r>
              <a:rPr lang="en-CA" dirty="0" smtClean="0"/>
              <a:t> they spin. </a:t>
            </a:r>
          </a:p>
          <a:p>
            <a:pPr>
              <a:buFont typeface="Arial" charset="0"/>
              <a:buNone/>
            </a:pPr>
            <a:r>
              <a:rPr lang="en-CA" dirty="0" smtClean="0"/>
              <a:t>    These differences are determined by; </a:t>
            </a:r>
          </a:p>
          <a:p>
            <a:pPr lvl="1">
              <a:buFont typeface="Wingdings" pitchFamily="2" charset="2"/>
              <a:buChar char="ü"/>
            </a:pPr>
            <a:r>
              <a:rPr lang="en-CA" b="1" i="1" dirty="0" smtClean="0"/>
              <a:t>  </a:t>
            </a:r>
            <a:r>
              <a:rPr lang="en-CA" b="1" i="1" dirty="0" smtClean="0">
                <a:solidFill>
                  <a:srgbClr val="FF0000"/>
                </a:solidFill>
              </a:rPr>
              <a:t>number of stars </a:t>
            </a:r>
          </a:p>
          <a:p>
            <a:pPr lvl="1">
              <a:buFont typeface="Wingdings" pitchFamily="1" charset="2"/>
              <a:buChar char="ü"/>
            </a:pPr>
            <a:r>
              <a:rPr lang="en-CA" dirty="0" smtClean="0">
                <a:solidFill>
                  <a:srgbClr val="FF0000"/>
                </a:solidFill>
              </a:rPr>
              <a:t>  </a:t>
            </a:r>
            <a:r>
              <a:rPr lang="en-CA" b="1" i="1" dirty="0" smtClean="0">
                <a:solidFill>
                  <a:srgbClr val="FF0000"/>
                </a:solidFill>
              </a:rPr>
              <a:t>amount and type of gas </a:t>
            </a:r>
          </a:p>
          <a:p>
            <a:pPr lvl="1">
              <a:buFont typeface="Wingdings" pitchFamily="1" charset="2"/>
              <a:buChar char="ü"/>
            </a:pPr>
            <a:r>
              <a:rPr lang="en-CA" i="1" dirty="0" smtClean="0">
                <a:solidFill>
                  <a:srgbClr val="FF0000"/>
                </a:solidFill>
              </a:rPr>
              <a:t>  </a:t>
            </a:r>
            <a:r>
              <a:rPr lang="en-CA" b="1" i="1" dirty="0" smtClean="0">
                <a:solidFill>
                  <a:srgbClr val="FF0000"/>
                </a:solidFill>
              </a:rPr>
              <a:t>dust</a:t>
            </a:r>
          </a:p>
          <a:p>
            <a:pPr lvl="1">
              <a:buFont typeface="Arial" charset="0"/>
              <a:buNone/>
            </a:pPr>
            <a:r>
              <a:rPr lang="en-CA" dirty="0" smtClean="0"/>
              <a:t>    Some galaxies grow into </a:t>
            </a:r>
            <a:r>
              <a:rPr lang="en-CA" b="1" dirty="0" err="1" smtClean="0">
                <a:solidFill>
                  <a:srgbClr val="FF0000"/>
                </a:solidFill>
              </a:rPr>
              <a:t>supergiants</a:t>
            </a:r>
            <a:r>
              <a:rPr lang="en-CA" b="1" dirty="0" smtClean="0"/>
              <a:t> </a:t>
            </a:r>
            <a:r>
              <a:rPr lang="en-CA" dirty="0" smtClean="0"/>
              <a:t>while others remain </a:t>
            </a:r>
            <a:r>
              <a:rPr lang="en-CA" b="1" dirty="0" smtClean="0">
                <a:solidFill>
                  <a:srgbClr val="FF0000"/>
                </a:solidFill>
              </a:rPr>
              <a:t>dwarf.</a:t>
            </a:r>
            <a:r>
              <a:rPr lang="en-CA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320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Clusters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CA" dirty="0" smtClean="0"/>
              <a:t>    One type is called a </a:t>
            </a:r>
            <a:r>
              <a:rPr lang="en-CA" b="1" dirty="0" smtClean="0">
                <a:solidFill>
                  <a:srgbClr val="FF0000"/>
                </a:solidFill>
              </a:rPr>
              <a:t>“globular cluster.”</a:t>
            </a:r>
            <a:r>
              <a:rPr lang="en-CA" dirty="0" smtClean="0"/>
              <a:t> These are composed of as many as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million stars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smtClean="0"/>
              <a:t>held together by their mutual gravity in a </a:t>
            </a:r>
            <a:r>
              <a:rPr lang="en-CA" b="1" dirty="0" smtClean="0">
                <a:solidFill>
                  <a:srgbClr val="FF0000"/>
                </a:solidFill>
              </a:rPr>
              <a:t>spherical shape.</a:t>
            </a:r>
            <a:r>
              <a:rPr lang="en-CA" dirty="0" smtClean="0"/>
              <a:t> </a:t>
            </a:r>
          </a:p>
          <a:p>
            <a:pPr>
              <a:buFont typeface="Arial" charset="0"/>
              <a:buNone/>
              <a:defRPr/>
            </a:pPr>
            <a:endParaRPr lang="en-CA" dirty="0" smtClean="0"/>
          </a:p>
          <a:p>
            <a:pPr>
              <a:buFont typeface="Arial" charset="0"/>
              <a:buNone/>
              <a:defRPr/>
            </a:pPr>
            <a:r>
              <a:rPr lang="en-CA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38400" y="3591032"/>
            <a:ext cx="4419600" cy="32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701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-4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Clusters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CA" dirty="0" smtClean="0"/>
              <a:t>    The other type is called an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“open cluster.”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smtClean="0"/>
              <a:t>These only contain between a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hundred </a:t>
            </a:r>
            <a:r>
              <a:rPr lang="en-CA" dirty="0" smtClean="0"/>
              <a:t>and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 of thousands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stars</a:t>
            </a:r>
            <a:r>
              <a:rPr lang="en-CA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36321" y="3124200"/>
            <a:ext cx="510267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759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25174"/>
            <a:ext cx="9144000" cy="6051826"/>
          </a:xfr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95600" y="62484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Section 10.2 Quiz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6390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305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10.2    Galaxies</vt:lpstr>
      <vt:lpstr>Galaxies </vt:lpstr>
      <vt:lpstr>Galaxy Shapes  </vt:lpstr>
      <vt:lpstr>Galaxy Shapes  </vt:lpstr>
      <vt:lpstr>Galaxy Shapes  </vt:lpstr>
      <vt:lpstr>Other Differences Between Galaxies </vt:lpstr>
      <vt:lpstr>Star Clusters  </vt:lpstr>
      <vt:lpstr>Star Clusters 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10.2    Galaxies</dc:title>
  <dc:creator>teacher</dc:creator>
  <cp:lastModifiedBy>Veronica Ignas</cp:lastModifiedBy>
  <cp:revision>1</cp:revision>
  <dcterms:created xsi:type="dcterms:W3CDTF">2018-03-29T22:04:23Z</dcterms:created>
  <dcterms:modified xsi:type="dcterms:W3CDTF">2018-03-29T22:04:56Z</dcterms:modified>
</cp:coreProperties>
</file>