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69" r:id="rId3"/>
    <p:sldId id="260" r:id="rId4"/>
    <p:sldId id="270" r:id="rId5"/>
    <p:sldId id="271" r:id="rId6"/>
    <p:sldId id="292" r:id="rId7"/>
    <p:sldId id="293" r:id="rId8"/>
    <p:sldId id="261" r:id="rId9"/>
    <p:sldId id="294" r:id="rId10"/>
    <p:sldId id="279" r:id="rId11"/>
    <p:sldId id="281" r:id="rId12"/>
    <p:sldId id="295" r:id="rId13"/>
    <p:sldId id="296" r:id="rId14"/>
    <p:sldId id="257" r:id="rId15"/>
    <p:sldId id="258" r:id="rId16"/>
    <p:sldId id="263" r:id="rId17"/>
    <p:sldId id="264" r:id="rId18"/>
    <p:sldId id="259" r:id="rId19"/>
    <p:sldId id="288" r:id="rId20"/>
    <p:sldId id="297" r:id="rId21"/>
    <p:sldId id="298" r:id="rId22"/>
    <p:sldId id="265" r:id="rId23"/>
    <p:sldId id="299" r:id="rId24"/>
    <p:sldId id="300" r:id="rId25"/>
    <p:sldId id="301" r:id="rId26"/>
    <p:sldId id="302" r:id="rId27"/>
    <p:sldId id="303" r:id="rId28"/>
    <p:sldId id="266" r:id="rId29"/>
    <p:sldId id="304" r:id="rId30"/>
    <p:sldId id="305" r:id="rId31"/>
    <p:sldId id="306" r:id="rId32"/>
    <p:sldId id="307" r:id="rId33"/>
    <p:sldId id="308" r:id="rId34"/>
    <p:sldId id="309" r:id="rId35"/>
    <p:sldId id="310" r:id="rId36"/>
    <p:sldId id="311"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12" r:id="rId50"/>
    <p:sldId id="289" r:id="rId51"/>
    <p:sldId id="290" r:id="rId52"/>
    <p:sldId id="291" r:id="rId5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p:cViewPr varScale="1">
        <p:scale>
          <a:sx n="69" d="100"/>
          <a:sy n="69" d="100"/>
        </p:scale>
        <p:origin x="139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D356B0E-FFFA-4A3F-B4B3-9F6A8D3D356E}" type="datetimeFigureOut">
              <a:rPr lang="en-US" smtClean="0"/>
              <a:t>4/27/2021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7562FCF-D669-45B7-9E12-988C20B53245}" type="slidenum">
              <a:rPr lang="en-US" smtClean="0"/>
              <a:t>‹#›</a:t>
            </a:fld>
            <a:endParaRPr lang="en-US"/>
          </a:p>
        </p:txBody>
      </p:sp>
    </p:spTree>
    <p:extLst>
      <p:ext uri="{BB962C8B-B14F-4D97-AF65-F5344CB8AC3E}">
        <p14:creationId xmlns:p14="http://schemas.microsoft.com/office/powerpoint/2010/main" val="2620555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9E01AFB-FEBD-4B08-AED6-4E4DF13C5AC4}" type="datetimeFigureOut">
              <a:rPr lang="en-US" smtClean="0"/>
              <a:pPr/>
              <a:t>4/27/2021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860DFE4-1C17-41BE-9273-457D909F0D58}" type="slidenum">
              <a:rPr lang="en-US" smtClean="0"/>
              <a:pPr/>
              <a:t>‹#›</a:t>
            </a:fld>
            <a:endParaRPr lang="en-US"/>
          </a:p>
        </p:txBody>
      </p:sp>
    </p:spTree>
    <p:extLst>
      <p:ext uri="{BB962C8B-B14F-4D97-AF65-F5344CB8AC3E}">
        <p14:creationId xmlns:p14="http://schemas.microsoft.com/office/powerpoint/2010/main" val="294167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0: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00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2: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07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3: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80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4: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2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153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5: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2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06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6: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2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96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00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2: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0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0DFE4-1C17-41BE-9273-457D909F0D5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3: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78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049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45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8: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09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0: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10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1:notes"/>
          <p:cNvSpPr txBox="1">
            <a:spLocks noGrp="1"/>
          </p:cNvSpPr>
          <p:nvPr>
            <p:ph type="body" idx="1"/>
          </p:nvPr>
        </p:nvSpPr>
        <p:spPr>
          <a:xfrm>
            <a:off x="914400" y="4416425"/>
            <a:ext cx="502920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2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25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8F3793-AA4D-42D8-9C97-3672F51A619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F3793-AA4D-42D8-9C97-3672F51A619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F3793-AA4D-42D8-9C97-3672F51A619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itle and Text over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1" i="0" u="none" strike="noStrike" cap="none">
                <a:solidFill>
                  <a:srgbClr val="003399"/>
                </a:solidFill>
                <a:latin typeface="Arial"/>
                <a:ea typeface="Arial"/>
                <a:cs typeface="Arial"/>
                <a:sym typeface="Arial"/>
              </a:defRPr>
            </a:lvl1pPr>
            <a:lvl2pPr marR="0" lvl="1" algn="l" rtl="0">
              <a:spcBef>
                <a:spcPts val="0"/>
              </a:spcBef>
              <a:spcAft>
                <a:spcPts val="0"/>
              </a:spcAft>
              <a:buSzPts val="1400"/>
              <a:buNone/>
              <a:defRPr sz="3200" b="1" i="0" u="none" strike="noStrike" cap="none">
                <a:solidFill>
                  <a:srgbClr val="003399"/>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03399"/>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03399"/>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03399"/>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03399"/>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03399"/>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03399"/>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03399"/>
                </a:solidFill>
                <a:latin typeface="Arial"/>
                <a:ea typeface="Arial"/>
                <a:cs typeface="Arial"/>
                <a:sym typeface="Arial"/>
              </a:defRPr>
            </a:lvl9pPr>
          </a:lstStyle>
          <a:p>
            <a:endParaRPr/>
          </a:p>
        </p:txBody>
      </p:sp>
      <p:sp>
        <p:nvSpPr>
          <p:cNvPr id="45" name="Google Shape;45;p6"/>
          <p:cNvSpPr txBox="1">
            <a:spLocks noGrp="1"/>
          </p:cNvSpPr>
          <p:nvPr>
            <p:ph type="body" idx="1"/>
          </p:nvPr>
        </p:nvSpPr>
        <p:spPr>
          <a:xfrm>
            <a:off x="685800" y="1752600"/>
            <a:ext cx="7772400" cy="1981200"/>
          </a:xfrm>
          <a:prstGeom prst="rect">
            <a:avLst/>
          </a:prstGeom>
          <a:noFill/>
          <a:ln>
            <a:noFill/>
          </a:ln>
        </p:spPr>
        <p:txBody>
          <a:bodyPr spcFirstLastPara="1" wrap="square" lIns="91425" tIns="45700" rIns="91425" bIns="45700" anchor="t" anchorCtr="0">
            <a:noAutofit/>
          </a:bodyPr>
          <a:lstStyle>
            <a:lvl1pPr marL="457200" marR="0" lvl="0" indent="-411480" algn="l" rtl="0">
              <a:spcBef>
                <a:spcPts val="640"/>
              </a:spcBef>
              <a:spcAft>
                <a:spcPts val="0"/>
              </a:spcAft>
              <a:buClr>
                <a:srgbClr val="003399"/>
              </a:buClr>
              <a:buSzPts val="2880"/>
              <a:buFont typeface="Noto Sans Symbols"/>
              <a:buChar char="▪"/>
              <a:defRPr sz="3200">
                <a:solidFill>
                  <a:srgbClr val="000000"/>
                </a:solidFill>
                <a:latin typeface="Arial"/>
                <a:ea typeface="Arial"/>
                <a:cs typeface="Arial"/>
                <a:sym typeface="Arial"/>
              </a:defRPr>
            </a:lvl1pPr>
            <a:lvl2pPr marL="914400" marR="0" lvl="1" indent="-388619" algn="l" rtl="0">
              <a:spcBef>
                <a:spcPts val="560"/>
              </a:spcBef>
              <a:spcAft>
                <a:spcPts val="0"/>
              </a:spcAft>
              <a:buClr>
                <a:srgbClr val="000000"/>
              </a:buClr>
              <a:buSzPts val="252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46" name="Google Shape;46;p6"/>
          <p:cNvSpPr txBox="1">
            <a:spLocks noGrp="1"/>
          </p:cNvSpPr>
          <p:nvPr>
            <p:ph type="body" idx="2"/>
          </p:nvPr>
        </p:nvSpPr>
        <p:spPr>
          <a:xfrm>
            <a:off x="685800" y="3886200"/>
            <a:ext cx="7772400" cy="1981200"/>
          </a:xfrm>
          <a:prstGeom prst="rect">
            <a:avLst/>
          </a:prstGeom>
          <a:noFill/>
          <a:ln>
            <a:noFill/>
          </a:ln>
        </p:spPr>
        <p:txBody>
          <a:bodyPr spcFirstLastPara="1" wrap="square" lIns="91425" tIns="45700" rIns="91425" bIns="45700" anchor="t" anchorCtr="0">
            <a:noAutofit/>
          </a:bodyPr>
          <a:lstStyle>
            <a:lvl1pPr marL="457200" marR="0" lvl="0" indent="-411480" algn="l" rtl="0">
              <a:spcBef>
                <a:spcPts val="640"/>
              </a:spcBef>
              <a:spcAft>
                <a:spcPts val="0"/>
              </a:spcAft>
              <a:buClr>
                <a:srgbClr val="003399"/>
              </a:buClr>
              <a:buSzPts val="2880"/>
              <a:buFont typeface="Noto Sans Symbols"/>
              <a:buChar char="▪"/>
              <a:defRPr sz="3200">
                <a:solidFill>
                  <a:srgbClr val="000000"/>
                </a:solidFill>
                <a:latin typeface="Arial"/>
                <a:ea typeface="Arial"/>
                <a:cs typeface="Arial"/>
                <a:sym typeface="Arial"/>
              </a:defRPr>
            </a:lvl1pPr>
            <a:lvl2pPr marL="914400" marR="0" lvl="1" indent="-388619" algn="l" rtl="0">
              <a:spcBef>
                <a:spcPts val="560"/>
              </a:spcBef>
              <a:spcAft>
                <a:spcPts val="0"/>
              </a:spcAft>
              <a:buClr>
                <a:srgbClr val="000000"/>
              </a:buClr>
              <a:buSzPts val="252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76858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Media Clip" type="txAndMedia">
  <p:cSld name="Title, Text and Media Clip">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1" i="0" u="none" strike="noStrike" cap="none">
                <a:solidFill>
                  <a:srgbClr val="003399"/>
                </a:solidFill>
                <a:latin typeface="Arial"/>
                <a:ea typeface="Arial"/>
                <a:cs typeface="Arial"/>
                <a:sym typeface="Arial"/>
              </a:defRPr>
            </a:lvl1pPr>
            <a:lvl2pPr marR="0" lvl="1" algn="l" rtl="0">
              <a:spcBef>
                <a:spcPts val="0"/>
              </a:spcBef>
              <a:spcAft>
                <a:spcPts val="0"/>
              </a:spcAft>
              <a:buSzPts val="1400"/>
              <a:buNone/>
              <a:defRPr sz="3200" b="1" i="0" u="none" strike="noStrike" cap="none">
                <a:solidFill>
                  <a:srgbClr val="003399"/>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03399"/>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03399"/>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03399"/>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03399"/>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03399"/>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03399"/>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03399"/>
                </a:solidFill>
                <a:latin typeface="Arial"/>
                <a:ea typeface="Arial"/>
                <a:cs typeface="Arial"/>
                <a:sym typeface="Arial"/>
              </a:defRPr>
            </a:lvl9pPr>
          </a:lstStyle>
          <a:p>
            <a:endParaRPr/>
          </a:p>
        </p:txBody>
      </p:sp>
      <p:sp>
        <p:nvSpPr>
          <p:cNvPr id="49" name="Google Shape;49;p7"/>
          <p:cNvSpPr txBox="1">
            <a:spLocks noGrp="1"/>
          </p:cNvSpPr>
          <p:nvPr>
            <p:ph type="body" idx="1"/>
          </p:nvPr>
        </p:nvSpPr>
        <p:spPr>
          <a:xfrm>
            <a:off x="685800" y="1752600"/>
            <a:ext cx="3810000" cy="4114800"/>
          </a:xfrm>
          <a:prstGeom prst="rect">
            <a:avLst/>
          </a:prstGeom>
          <a:noFill/>
          <a:ln>
            <a:noFill/>
          </a:ln>
        </p:spPr>
        <p:txBody>
          <a:bodyPr spcFirstLastPara="1" wrap="square" lIns="91425" tIns="45700" rIns="91425" bIns="45700" anchor="t" anchorCtr="0">
            <a:noAutofit/>
          </a:bodyPr>
          <a:lstStyle>
            <a:lvl1pPr marL="457200" marR="0" lvl="0" indent="-411480" algn="l" rtl="0">
              <a:spcBef>
                <a:spcPts val="640"/>
              </a:spcBef>
              <a:spcAft>
                <a:spcPts val="0"/>
              </a:spcAft>
              <a:buClr>
                <a:srgbClr val="003399"/>
              </a:buClr>
              <a:buSzPts val="2880"/>
              <a:buFont typeface="Noto Sans Symbols"/>
              <a:buChar char="▪"/>
              <a:defRPr sz="3200">
                <a:solidFill>
                  <a:srgbClr val="000000"/>
                </a:solidFill>
                <a:latin typeface="Arial"/>
                <a:ea typeface="Arial"/>
                <a:cs typeface="Arial"/>
                <a:sym typeface="Arial"/>
              </a:defRPr>
            </a:lvl1pPr>
            <a:lvl2pPr marL="914400" marR="0" lvl="1" indent="-388619" algn="l" rtl="0">
              <a:spcBef>
                <a:spcPts val="560"/>
              </a:spcBef>
              <a:spcAft>
                <a:spcPts val="0"/>
              </a:spcAft>
              <a:buClr>
                <a:srgbClr val="000000"/>
              </a:buClr>
              <a:buSzPts val="252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50" name="Google Shape;50;p7"/>
          <p:cNvSpPr>
            <a:spLocks noGrp="1"/>
          </p:cNvSpPr>
          <p:nvPr>
            <p:ph type="media" idx="2"/>
          </p:nvPr>
        </p:nvSpPr>
        <p:spPr>
          <a:xfrm>
            <a:off x="4648200" y="1752600"/>
            <a:ext cx="38100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3399"/>
              </a:buClr>
              <a:buSzPts val="2880"/>
              <a:buFont typeface="Noto Sans Symbols"/>
              <a:buChar char="▪"/>
              <a:defRPr sz="3200">
                <a:solidFill>
                  <a:srgbClr val="000000"/>
                </a:solidFill>
                <a:latin typeface="Arial"/>
                <a:ea typeface="Arial"/>
                <a:cs typeface="Arial"/>
                <a:sym typeface="Arial"/>
              </a:defRPr>
            </a:lvl1pPr>
            <a:lvl2pPr marR="0" lvl="1" algn="l" rtl="0">
              <a:spcBef>
                <a:spcPts val="560"/>
              </a:spcBef>
              <a:spcAft>
                <a:spcPts val="0"/>
              </a:spcAft>
              <a:buClr>
                <a:srgbClr val="000000"/>
              </a:buClr>
              <a:buSzPts val="2520"/>
              <a:buFont typeface="Arial"/>
              <a:buChar char="–"/>
              <a:defRPr sz="2800" b="0" i="0" u="none" strike="noStrike" cap="none">
                <a:solidFill>
                  <a:srgbClr val="000000"/>
                </a:solidFill>
                <a:latin typeface="Arial"/>
                <a:ea typeface="Arial"/>
                <a:cs typeface="Arial"/>
                <a:sym typeface="Arial"/>
              </a:defRPr>
            </a:lvl2pPr>
            <a:lvl3pPr marR="0" lvl="2"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R="0" lvl="4"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R="0" lvl="5"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R="0" lvl="6"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R="0" lvl="7"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R="0" lvl="8"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259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F3793-AA4D-42D8-9C97-3672F51A619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F3793-AA4D-42D8-9C97-3672F51A619B}"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F3793-AA4D-42D8-9C97-3672F51A619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8F3793-AA4D-42D8-9C97-3672F51A619B}" type="datetimeFigureOut">
              <a:rPr lang="en-US" smtClean="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8F3793-AA4D-42D8-9C97-3672F51A619B}"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F3793-AA4D-42D8-9C97-3672F51A619B}"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F3793-AA4D-42D8-9C97-3672F51A619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F3793-AA4D-42D8-9C97-3672F51A619B}"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236A1-4721-4363-82F3-05D6EDA38A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F3793-AA4D-42D8-9C97-3672F51A619B}" type="datetimeFigureOut">
              <a:rPr lang="en-US" smtClean="0"/>
              <a:pPr/>
              <a:t>4/27/2021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236A1-4721-4363-82F3-05D6EDA38A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hpsc.ie/" TargetMode="External"/><Relationship Id="rId2" Type="http://schemas.openxmlformats.org/officeDocument/2006/relationships/hyperlink" Target="http://www.immunisation.ie/" TargetMode="External"/><Relationship Id="rId1" Type="http://schemas.openxmlformats.org/officeDocument/2006/relationships/slideLayout" Target="../slideLayouts/slideLayout2.xml"/><Relationship Id="rId5" Type="http://schemas.openxmlformats.org/officeDocument/2006/relationships/hyperlink" Target="http://www.hse.ie/eng/health/Immunisation/whoweare/" TargetMode="External"/><Relationship Id="rId4" Type="http://schemas.openxmlformats.org/officeDocument/2006/relationships/hyperlink" Target="https://www.rcpi.ie/policy-and-advocacy/nationalimmunisation-advisory-committe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8900" y="152400"/>
            <a:ext cx="6083663" cy="2800767"/>
          </a:xfrm>
          <a:prstGeom prst="rect">
            <a:avLst/>
          </a:prstGeom>
          <a:noFill/>
        </p:spPr>
        <p:txBody>
          <a:bodyPr wrap="square" lIns="91440" tIns="45720" rIns="91440" bIns="45720">
            <a:spAutoFit/>
          </a:bodyPr>
          <a:lstStyle/>
          <a:p>
            <a:pPr algn="ctr"/>
            <a:r>
              <a:rPr lang="en-US"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Viruses</a:t>
            </a:r>
          </a:p>
          <a:p>
            <a:pPr algn="ct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http://1.bp.blogspot.com/-QIH1eqmd06k/ThFpKWxeAGI/AAAAAAAABbc/HrdUcaxc1L4/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69743"/>
            <a:ext cx="4724400" cy="4783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8-08a-EbolaVirus"/>
          <p:cNvPicPr>
            <a:picLocks noChangeAspect="1" noChangeArrowheads="1"/>
          </p:cNvPicPr>
          <p:nvPr/>
        </p:nvPicPr>
        <p:blipFill>
          <a:blip r:embed="rId3" cstate="print"/>
          <a:srcRect/>
          <a:stretch>
            <a:fillRect/>
          </a:stretch>
        </p:blipFill>
        <p:spPr bwMode="auto">
          <a:xfrm>
            <a:off x="990600" y="1561440"/>
            <a:ext cx="7391400" cy="5067960"/>
          </a:xfrm>
          <a:prstGeom prst="rect">
            <a:avLst/>
          </a:prstGeom>
          <a:noFill/>
        </p:spPr>
      </p:pic>
      <p:sp>
        <p:nvSpPr>
          <p:cNvPr id="3" name="TextBox 2"/>
          <p:cNvSpPr txBox="1"/>
          <p:nvPr/>
        </p:nvSpPr>
        <p:spPr>
          <a:xfrm>
            <a:off x="457200" y="304800"/>
            <a:ext cx="8382000" cy="938719"/>
          </a:xfrm>
          <a:prstGeom prst="rect">
            <a:avLst/>
          </a:prstGeom>
          <a:noFill/>
        </p:spPr>
        <p:txBody>
          <a:bodyPr wrap="square" rtlCol="0">
            <a:spAutoFit/>
          </a:bodyPr>
          <a:lstStyle/>
          <a:p>
            <a:pPr algn="ctr"/>
            <a:r>
              <a:rPr lang="en-US" sz="5500" b="1" dirty="0" smtClean="0"/>
              <a:t>Examples of Viruses</a:t>
            </a:r>
            <a:endParaRPr lang="en-US" sz="55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8-08b-Hantavirus"/>
          <p:cNvPicPr>
            <a:picLocks noChangeAspect="1" noChangeArrowheads="1"/>
          </p:cNvPicPr>
          <p:nvPr/>
        </p:nvPicPr>
        <p:blipFill>
          <a:blip r:embed="rId2" cstate="print"/>
          <a:srcRect/>
          <a:stretch>
            <a:fillRect/>
          </a:stretch>
        </p:blipFill>
        <p:spPr bwMode="auto">
          <a:xfrm>
            <a:off x="1143000" y="304800"/>
            <a:ext cx="7315200" cy="63341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201612" y="227012"/>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3200"/>
              <a:buFont typeface="Arial"/>
              <a:buNone/>
            </a:pPr>
            <a:r>
              <a:rPr lang="en-US" sz="3200" b="1" i="0" u="none" strike="noStrike" cap="none">
                <a:solidFill>
                  <a:srgbClr val="92D050"/>
                </a:solidFill>
                <a:latin typeface="Arial"/>
                <a:ea typeface="Arial"/>
                <a:cs typeface="Arial"/>
                <a:sym typeface="Arial"/>
              </a:rPr>
              <a:t>How Do Viruses Work?</a:t>
            </a:r>
            <a:endParaRPr/>
          </a:p>
        </p:txBody>
      </p:sp>
      <p:sp>
        <p:nvSpPr>
          <p:cNvPr id="113" name="Google Shape;113;p20"/>
          <p:cNvSpPr txBox="1">
            <a:spLocks noGrp="1"/>
          </p:cNvSpPr>
          <p:nvPr>
            <p:ph type="body" idx="1"/>
          </p:nvPr>
        </p:nvSpPr>
        <p:spPr>
          <a:xfrm>
            <a:off x="163512" y="969962"/>
            <a:ext cx="8815387" cy="4989512"/>
          </a:xfrm>
          <a:prstGeom prst="rect">
            <a:avLst/>
          </a:prstGeom>
          <a:solidFill>
            <a:schemeClr val="accent2"/>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99"/>
              </a:buClr>
              <a:buSzPts val="2880"/>
              <a:buFont typeface="Noto Sans Symbols"/>
              <a:buChar char="▪"/>
            </a:pPr>
            <a:r>
              <a:rPr lang="en-US" sz="3200" b="0" i="0" u="none">
                <a:solidFill>
                  <a:srgbClr val="92D050"/>
                </a:solidFill>
                <a:latin typeface="Times New Roman"/>
                <a:ea typeface="Times New Roman"/>
                <a:cs typeface="Times New Roman"/>
                <a:sym typeface="Times New Roman"/>
              </a:rPr>
              <a:t>In order to replicate and make copies of itself, viruses need a </a:t>
            </a:r>
            <a:r>
              <a:rPr lang="en-US" sz="3200" b="1" i="0" u="none">
                <a:solidFill>
                  <a:srgbClr val="92D050"/>
                </a:solidFill>
                <a:latin typeface="Times New Roman"/>
                <a:ea typeface="Times New Roman"/>
                <a:cs typeface="Times New Roman"/>
                <a:sym typeface="Times New Roman"/>
              </a:rPr>
              <a:t>host cell.  Any living cell</a:t>
            </a:r>
            <a:r>
              <a:rPr lang="en-US" sz="3200" b="0" i="0" u="none">
                <a:solidFill>
                  <a:srgbClr val="92D050"/>
                </a:solidFill>
                <a:latin typeface="Times New Roman"/>
                <a:ea typeface="Times New Roman"/>
                <a:cs typeface="Times New Roman"/>
                <a:sym typeface="Times New Roman"/>
              </a:rPr>
              <a:t> can become a host cell (human, animal, plant, and even bacterial cells!)</a:t>
            </a:r>
            <a:endParaRPr/>
          </a:p>
          <a:p>
            <a:pPr marL="342900" marR="0" lvl="0" indent="-342900" algn="l" rtl="0">
              <a:lnSpc>
                <a:spcPct val="100000"/>
              </a:lnSpc>
              <a:spcBef>
                <a:spcPts val="640"/>
              </a:spcBef>
              <a:spcAft>
                <a:spcPts val="0"/>
              </a:spcAft>
              <a:buClr>
                <a:srgbClr val="003399"/>
              </a:buClr>
              <a:buSzPts val="2880"/>
              <a:buFont typeface="Noto Sans Symbols"/>
              <a:buChar char="▪"/>
            </a:pPr>
            <a:r>
              <a:rPr lang="en-US" sz="3200" b="0" i="0" u="none">
                <a:solidFill>
                  <a:srgbClr val="92D050"/>
                </a:solidFill>
                <a:latin typeface="Times New Roman"/>
                <a:ea typeface="Times New Roman"/>
                <a:cs typeface="Times New Roman"/>
                <a:sym typeface="Times New Roman"/>
              </a:rPr>
              <a:t>Without a host cell, </a:t>
            </a:r>
            <a:r>
              <a:rPr lang="en-US" sz="3200" b="1" i="0" u="none">
                <a:solidFill>
                  <a:srgbClr val="92D050"/>
                </a:solidFill>
                <a:latin typeface="Times New Roman"/>
                <a:ea typeface="Times New Roman"/>
                <a:cs typeface="Times New Roman"/>
                <a:sym typeface="Times New Roman"/>
              </a:rPr>
              <a:t>viruses</a:t>
            </a:r>
            <a:r>
              <a:rPr lang="en-US" sz="3200" b="0" i="0" u="none">
                <a:solidFill>
                  <a:srgbClr val="92D050"/>
                </a:solidFill>
                <a:latin typeface="Times New Roman"/>
                <a:ea typeface="Times New Roman"/>
                <a:cs typeface="Times New Roman"/>
                <a:sym typeface="Times New Roman"/>
              </a:rPr>
              <a:t> </a:t>
            </a:r>
            <a:r>
              <a:rPr lang="en-US" sz="3200" b="1" i="0" u="none">
                <a:solidFill>
                  <a:srgbClr val="92D050"/>
                </a:solidFill>
                <a:latin typeface="Times New Roman"/>
                <a:ea typeface="Times New Roman"/>
                <a:cs typeface="Times New Roman"/>
                <a:sym typeface="Times New Roman"/>
              </a:rPr>
              <a:t>cannot function</a:t>
            </a:r>
            <a:r>
              <a:rPr lang="en-US" sz="3200" b="0" i="0" u="none">
                <a:solidFill>
                  <a:srgbClr val="92D050"/>
                </a:solidFill>
                <a:latin typeface="Times New Roman"/>
                <a:ea typeface="Times New Roman"/>
                <a:cs typeface="Times New Roman"/>
                <a:sym typeface="Times New Roman"/>
              </a:rPr>
              <a:t> (i.e.-are harmless!)</a:t>
            </a:r>
            <a:endParaRPr/>
          </a:p>
          <a:p>
            <a:pPr marL="342900" marR="0" lvl="0" indent="-342900" algn="l" rtl="0">
              <a:lnSpc>
                <a:spcPct val="100000"/>
              </a:lnSpc>
              <a:spcBef>
                <a:spcPts val="640"/>
              </a:spcBef>
              <a:spcAft>
                <a:spcPts val="0"/>
              </a:spcAft>
              <a:buClr>
                <a:srgbClr val="003399"/>
              </a:buClr>
              <a:buSzPts val="2880"/>
              <a:buFont typeface="Noto Sans Symbols"/>
              <a:buChar char="▪"/>
            </a:pPr>
            <a:r>
              <a:rPr lang="en-US" sz="3200" b="0" i="0" u="none">
                <a:solidFill>
                  <a:srgbClr val="92D050"/>
                </a:solidFill>
                <a:latin typeface="Times New Roman"/>
                <a:ea typeface="Times New Roman"/>
                <a:cs typeface="Times New Roman"/>
                <a:sym typeface="Times New Roman"/>
              </a:rPr>
              <a:t>Although any cell can theoretically become a host cell, </a:t>
            </a:r>
            <a:r>
              <a:rPr lang="en-US" sz="3200" b="1" i="0" u="none">
                <a:solidFill>
                  <a:srgbClr val="92D050"/>
                </a:solidFill>
                <a:latin typeface="Times New Roman"/>
                <a:ea typeface="Times New Roman"/>
                <a:cs typeface="Times New Roman"/>
                <a:sym typeface="Times New Roman"/>
              </a:rPr>
              <a:t>specific viruses </a:t>
            </a:r>
            <a:r>
              <a:rPr lang="en-US" sz="3200" b="0" i="0" u="none">
                <a:solidFill>
                  <a:srgbClr val="92D050"/>
                </a:solidFill>
                <a:latin typeface="Times New Roman"/>
                <a:ea typeface="Times New Roman"/>
                <a:cs typeface="Times New Roman"/>
                <a:sym typeface="Times New Roman"/>
              </a:rPr>
              <a:t>will</a:t>
            </a:r>
            <a:r>
              <a:rPr lang="en-US" sz="3200" b="1" i="0" u="none">
                <a:solidFill>
                  <a:srgbClr val="92D050"/>
                </a:solidFill>
                <a:latin typeface="Times New Roman"/>
                <a:ea typeface="Times New Roman"/>
                <a:cs typeface="Times New Roman"/>
                <a:sym typeface="Times New Roman"/>
              </a:rPr>
              <a:t> </a:t>
            </a:r>
            <a:r>
              <a:rPr lang="en-US" sz="3200" b="0" i="0" u="none">
                <a:solidFill>
                  <a:srgbClr val="92D050"/>
                </a:solidFill>
                <a:latin typeface="Times New Roman"/>
                <a:ea typeface="Times New Roman"/>
                <a:cs typeface="Times New Roman"/>
                <a:sym typeface="Times New Roman"/>
              </a:rPr>
              <a:t>only</a:t>
            </a:r>
            <a:r>
              <a:rPr lang="en-US" sz="3200" b="1" i="0" u="none">
                <a:solidFill>
                  <a:srgbClr val="92D050"/>
                </a:solidFill>
                <a:latin typeface="Times New Roman"/>
                <a:ea typeface="Times New Roman"/>
                <a:cs typeface="Times New Roman"/>
                <a:sym typeface="Times New Roman"/>
              </a:rPr>
              <a:t> </a:t>
            </a:r>
            <a:r>
              <a:rPr lang="en-US" sz="3200" b="0" i="0" u="none">
                <a:solidFill>
                  <a:srgbClr val="92D050"/>
                </a:solidFill>
                <a:latin typeface="Times New Roman"/>
                <a:ea typeface="Times New Roman"/>
                <a:cs typeface="Times New Roman"/>
                <a:sym typeface="Times New Roman"/>
              </a:rPr>
              <a:t>infect</a:t>
            </a:r>
            <a:r>
              <a:rPr lang="en-US" sz="3200" b="1" i="0" u="none">
                <a:solidFill>
                  <a:srgbClr val="92D050"/>
                </a:solidFill>
                <a:latin typeface="Times New Roman"/>
                <a:ea typeface="Times New Roman"/>
                <a:cs typeface="Times New Roman"/>
                <a:sym typeface="Times New Roman"/>
              </a:rPr>
              <a:t> specific cells</a:t>
            </a:r>
            <a:endParaRPr sz="3200" b="0" i="0" u="none">
              <a:solidFill>
                <a:srgbClr val="92D050"/>
              </a:solidFill>
              <a:latin typeface="Times New Roman"/>
              <a:ea typeface="Times New Roman"/>
              <a:cs typeface="Times New Roman"/>
              <a:sym typeface="Times New Roman"/>
            </a:endParaRPr>
          </a:p>
          <a:p>
            <a:pPr marL="457200" marR="0" lvl="1" indent="0" algn="l" rtl="0">
              <a:lnSpc>
                <a:spcPct val="100000"/>
              </a:lnSpc>
              <a:spcBef>
                <a:spcPts val="520"/>
              </a:spcBef>
              <a:spcAft>
                <a:spcPts val="0"/>
              </a:spcAft>
              <a:buClr>
                <a:srgbClr val="92D050"/>
              </a:buClr>
              <a:buSzPts val="2340"/>
              <a:buFont typeface="Arial"/>
              <a:buNone/>
            </a:pPr>
            <a:r>
              <a:rPr lang="en-US" sz="2600" b="0" i="0" u="none" strike="noStrike" cap="none">
                <a:solidFill>
                  <a:srgbClr val="92D050"/>
                </a:solidFill>
                <a:latin typeface="Times New Roman"/>
                <a:ea typeface="Times New Roman"/>
                <a:cs typeface="Times New Roman"/>
                <a:sym typeface="Times New Roman"/>
              </a:rPr>
              <a:t>(EX: HIV will </a:t>
            </a:r>
            <a:r>
              <a:rPr lang="en-US" sz="2600" b="0" i="1" u="none" strike="noStrike" cap="none">
                <a:solidFill>
                  <a:srgbClr val="92D050"/>
                </a:solidFill>
                <a:latin typeface="Times New Roman"/>
                <a:ea typeface="Times New Roman"/>
                <a:cs typeface="Times New Roman"/>
                <a:sym typeface="Times New Roman"/>
              </a:rPr>
              <a:t>only</a:t>
            </a:r>
            <a:r>
              <a:rPr lang="en-US" sz="2600" b="0" i="0" u="none" strike="noStrike" cap="none">
                <a:solidFill>
                  <a:srgbClr val="92D050"/>
                </a:solidFill>
                <a:latin typeface="Times New Roman"/>
                <a:ea typeface="Times New Roman"/>
                <a:cs typeface="Times New Roman"/>
                <a:sym typeface="Times New Roman"/>
              </a:rPr>
              <a:t> infect human T cells, a part of your immune system)</a:t>
            </a:r>
            <a:endParaRPr/>
          </a:p>
          <a:p>
            <a:pPr marL="342900" marR="0" lvl="0" indent="-160020" algn="l" rtl="0">
              <a:lnSpc>
                <a:spcPct val="100000"/>
              </a:lnSpc>
              <a:spcBef>
                <a:spcPts val="640"/>
              </a:spcBef>
              <a:spcAft>
                <a:spcPts val="0"/>
              </a:spcAft>
              <a:buClr>
                <a:srgbClr val="003399"/>
              </a:buClr>
              <a:buSzPts val="2880"/>
              <a:buFont typeface="Noto Sans Symbols"/>
              <a:buNone/>
            </a:pPr>
            <a:endParaRPr sz="3200" b="0" i="0" u="none">
              <a:solidFill>
                <a:srgbClr val="000000"/>
              </a:solidFill>
              <a:latin typeface="Times New Roman"/>
              <a:ea typeface="Times New Roman"/>
              <a:cs typeface="Times New Roman"/>
              <a:sym typeface="Times New Roman"/>
            </a:endParaRPr>
          </a:p>
          <a:p>
            <a:pPr marL="342900" marR="0" lvl="0" indent="-160020" algn="l" rtl="0">
              <a:spcBef>
                <a:spcPts val="640"/>
              </a:spcBef>
              <a:spcAft>
                <a:spcPts val="0"/>
              </a:spcAft>
              <a:buClr>
                <a:srgbClr val="003399"/>
              </a:buClr>
              <a:buSzPts val="2880"/>
              <a:buFont typeface="Noto Sans Symbols"/>
              <a:buNone/>
            </a:pPr>
            <a:endParaRPr sz="32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479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0" end="0"/>
                                            </p:txEl>
                                          </p:spTgt>
                                        </p:tgtEl>
                                        <p:attrNameLst>
                                          <p:attrName>style.visibility</p:attrName>
                                        </p:attrNameLst>
                                      </p:cBhvr>
                                      <p:to>
                                        <p:strVal val="visible"/>
                                      </p:to>
                                    </p:set>
                                    <p:animEffect transition="in" filter="fade">
                                      <p:cBhvr>
                                        <p:cTn id="12" dur="500"/>
                                        <p:tgtEl>
                                          <p:spTgt spid="1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xEl>
                                              <p:pRg st="1" end="1"/>
                                            </p:txEl>
                                          </p:spTgt>
                                        </p:tgtEl>
                                        <p:attrNameLst>
                                          <p:attrName>style.visibility</p:attrName>
                                        </p:attrNameLst>
                                      </p:cBhvr>
                                      <p:to>
                                        <p:strVal val="visible"/>
                                      </p:to>
                                    </p:set>
                                    <p:animEffect transition="in" filter="fade">
                                      <p:cBhvr>
                                        <p:cTn id="17" dur="500"/>
                                        <p:tgtEl>
                                          <p:spTgt spid="1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2" end="2"/>
                                            </p:txEl>
                                          </p:spTgt>
                                        </p:tgtEl>
                                        <p:attrNameLst>
                                          <p:attrName>style.visibility</p:attrName>
                                        </p:attrNameLst>
                                      </p:cBhvr>
                                      <p:to>
                                        <p:strVal val="visible"/>
                                      </p:to>
                                    </p:set>
                                    <p:animEffect transition="in" filter="fade">
                                      <p:cBhvr>
                                        <p:cTn id="22" dur="500"/>
                                        <p:tgtEl>
                                          <p:spTgt spid="1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
                                            <p:txEl>
                                              <p:pRg st="3" end="3"/>
                                            </p:txEl>
                                          </p:spTgt>
                                        </p:tgtEl>
                                        <p:attrNameLst>
                                          <p:attrName>style.visibility</p:attrName>
                                        </p:attrNameLst>
                                      </p:cBhvr>
                                      <p:to>
                                        <p:strVal val="visible"/>
                                      </p:to>
                                    </p:set>
                                    <p:animEffect transition="in" filter="fade">
                                      <p:cBhvr>
                                        <p:cTn id="27" dur="500"/>
                                        <p:tgtEl>
                                          <p:spTgt spid="1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
                                            <p:txEl>
                                              <p:pRg st="4" end="4"/>
                                            </p:txEl>
                                          </p:spTgt>
                                        </p:tgtEl>
                                        <p:attrNameLst>
                                          <p:attrName>style.visibility</p:attrName>
                                        </p:attrNameLst>
                                      </p:cBhvr>
                                      <p:to>
                                        <p:strVal val="visible"/>
                                      </p:to>
                                    </p:set>
                                    <p:animEffect transition="in" filter="fade">
                                      <p:cBhvr>
                                        <p:cTn id="32" dur="500"/>
                                        <p:tgtEl>
                                          <p:spTgt spid="1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3">
                                            <p:txEl>
                                              <p:pRg st="5" end="5"/>
                                            </p:txEl>
                                          </p:spTgt>
                                        </p:tgtEl>
                                        <p:attrNameLst>
                                          <p:attrName>style.visibility</p:attrName>
                                        </p:attrNameLst>
                                      </p:cBhvr>
                                      <p:to>
                                        <p:strVal val="visible"/>
                                      </p:to>
                                    </p:set>
                                    <p:animEffect transition="in" filter="fade">
                                      <p:cBhvr>
                                        <p:cTn id="37" dur="500"/>
                                        <p:tgtEl>
                                          <p:spTgt spid="1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3200"/>
              <a:buFont typeface="Arial"/>
              <a:buNone/>
            </a:pPr>
            <a:r>
              <a:rPr lang="en-US" sz="3200" b="1" i="0" u="none" strike="noStrike" cap="none">
                <a:solidFill>
                  <a:srgbClr val="92D050"/>
                </a:solidFill>
                <a:latin typeface="Arial"/>
                <a:ea typeface="Arial"/>
                <a:cs typeface="Arial"/>
                <a:sym typeface="Arial"/>
              </a:rPr>
              <a:t>How Do Viruses Work?</a:t>
            </a:r>
            <a:endParaRPr/>
          </a:p>
        </p:txBody>
      </p:sp>
      <p:sp>
        <p:nvSpPr>
          <p:cNvPr id="119" name="Google Shape;119;p21"/>
          <p:cNvSpPr txBox="1">
            <a:spLocks noGrp="1"/>
          </p:cNvSpPr>
          <p:nvPr>
            <p:ph type="body" idx="1"/>
          </p:nvPr>
        </p:nvSpPr>
        <p:spPr>
          <a:xfrm>
            <a:off x="328612" y="1428750"/>
            <a:ext cx="8132762" cy="4438650"/>
          </a:xfrm>
          <a:prstGeom prst="rect">
            <a:avLst/>
          </a:prstGeom>
          <a:solidFill>
            <a:schemeClr val="accent2"/>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99"/>
              </a:buClr>
              <a:buSzPts val="2880"/>
              <a:buFont typeface="Noto Sans Symbols"/>
              <a:buChar char="▪"/>
            </a:pPr>
            <a:r>
              <a:rPr lang="en-US" sz="3200" b="1" i="0" u="none">
                <a:solidFill>
                  <a:srgbClr val="92D050"/>
                </a:solidFill>
                <a:latin typeface="Times New Roman"/>
                <a:ea typeface="Times New Roman"/>
                <a:cs typeface="Times New Roman"/>
                <a:sym typeface="Times New Roman"/>
              </a:rPr>
              <a:t>Attach: </a:t>
            </a:r>
            <a:r>
              <a:rPr lang="en-US" sz="2800" b="0" i="0" u="none">
                <a:solidFill>
                  <a:srgbClr val="92D050"/>
                </a:solidFill>
                <a:latin typeface="Times New Roman"/>
                <a:ea typeface="Times New Roman"/>
                <a:cs typeface="Times New Roman"/>
                <a:sym typeface="Times New Roman"/>
              </a:rPr>
              <a:t>The capsid of the virus binds to receptor proteins on the surface of a host cell, tricking the host cell into thinking it’s not a foreign invader.  </a:t>
            </a:r>
            <a:endParaRPr/>
          </a:p>
          <a:p>
            <a:pPr marL="342900" marR="0" lvl="0" indent="-342900" algn="l" rtl="0">
              <a:lnSpc>
                <a:spcPct val="100000"/>
              </a:lnSpc>
              <a:spcBef>
                <a:spcPts val="640"/>
              </a:spcBef>
              <a:spcAft>
                <a:spcPts val="0"/>
              </a:spcAft>
              <a:buClr>
                <a:srgbClr val="003399"/>
              </a:buClr>
              <a:buSzPts val="2880"/>
              <a:buFont typeface="Noto Sans Symbols"/>
              <a:buChar char="▪"/>
            </a:pPr>
            <a:r>
              <a:rPr lang="en-US" sz="3200" b="1" i="0" u="none">
                <a:solidFill>
                  <a:srgbClr val="92D050"/>
                </a:solidFill>
                <a:latin typeface="Times New Roman"/>
                <a:ea typeface="Times New Roman"/>
                <a:cs typeface="Times New Roman"/>
                <a:sym typeface="Times New Roman"/>
              </a:rPr>
              <a:t>Inject: </a:t>
            </a:r>
            <a:r>
              <a:rPr lang="en-US" sz="2800" b="0" i="0" u="none">
                <a:solidFill>
                  <a:srgbClr val="92D050"/>
                </a:solidFill>
                <a:latin typeface="Times New Roman"/>
                <a:ea typeface="Times New Roman"/>
                <a:cs typeface="Times New Roman"/>
                <a:sym typeface="Times New Roman"/>
              </a:rPr>
              <a:t>The virus then injects its genetic material (DNA or RNA) into the host cell.</a:t>
            </a:r>
            <a:endParaRPr/>
          </a:p>
          <a:p>
            <a:pPr marL="342900" marR="0" lvl="0" indent="-342900" algn="l" rtl="0">
              <a:lnSpc>
                <a:spcPct val="100000"/>
              </a:lnSpc>
              <a:spcBef>
                <a:spcPts val="640"/>
              </a:spcBef>
              <a:spcAft>
                <a:spcPts val="0"/>
              </a:spcAft>
              <a:buClr>
                <a:srgbClr val="003399"/>
              </a:buClr>
              <a:buSzPts val="2880"/>
              <a:buFont typeface="Noto Sans Symbols"/>
              <a:buChar char="▪"/>
            </a:pPr>
            <a:r>
              <a:rPr lang="en-US" sz="3200" b="1" i="0" u="none">
                <a:solidFill>
                  <a:srgbClr val="92D050"/>
                </a:solidFill>
                <a:latin typeface="Times New Roman"/>
                <a:ea typeface="Times New Roman"/>
                <a:cs typeface="Times New Roman"/>
                <a:sym typeface="Times New Roman"/>
              </a:rPr>
              <a:t>Assemble: </a:t>
            </a:r>
            <a:r>
              <a:rPr lang="en-US" sz="2800" b="0" i="0" u="none">
                <a:solidFill>
                  <a:srgbClr val="92D050"/>
                </a:solidFill>
                <a:latin typeface="Times New Roman"/>
                <a:ea typeface="Times New Roman"/>
                <a:cs typeface="Times New Roman"/>
                <a:sym typeface="Times New Roman"/>
              </a:rPr>
              <a:t>The viral genes are expressed, turning the host cell into a virus-making factory.</a:t>
            </a:r>
            <a:endParaRPr/>
          </a:p>
          <a:p>
            <a:pPr marL="342900" marR="0" lvl="0" indent="-342900" algn="l" rtl="0">
              <a:lnSpc>
                <a:spcPct val="100000"/>
              </a:lnSpc>
              <a:spcBef>
                <a:spcPts val="640"/>
              </a:spcBef>
              <a:spcAft>
                <a:spcPts val="0"/>
              </a:spcAft>
              <a:buClr>
                <a:srgbClr val="003399"/>
              </a:buClr>
              <a:buSzPts val="2880"/>
              <a:buFont typeface="Noto Sans Symbols"/>
              <a:buChar char="▪"/>
            </a:pPr>
            <a:r>
              <a:rPr lang="en-US" sz="3200" b="1" i="0" u="none">
                <a:solidFill>
                  <a:srgbClr val="92D050"/>
                </a:solidFill>
                <a:latin typeface="Times New Roman"/>
                <a:ea typeface="Times New Roman"/>
                <a:cs typeface="Times New Roman"/>
                <a:sym typeface="Times New Roman"/>
              </a:rPr>
              <a:t>Repeat: </a:t>
            </a:r>
            <a:r>
              <a:rPr lang="en-US" sz="2800" b="0" i="0" u="none">
                <a:solidFill>
                  <a:srgbClr val="92D050"/>
                </a:solidFill>
                <a:latin typeface="Times New Roman"/>
                <a:ea typeface="Times New Roman"/>
                <a:cs typeface="Times New Roman"/>
                <a:sym typeface="Times New Roman"/>
              </a:rPr>
              <a:t>The host cell eventually bursts, releasing the hundreds of newly formed viruses to infect </a:t>
            </a:r>
            <a:r>
              <a:rPr lang="en-US" sz="2800" b="0" i="0" u="none">
                <a:solidFill>
                  <a:srgbClr val="000000"/>
                </a:solidFill>
                <a:latin typeface="Times New Roman"/>
                <a:ea typeface="Times New Roman"/>
                <a:cs typeface="Times New Roman"/>
                <a:sym typeface="Times New Roman"/>
              </a:rPr>
              <a:t>surrounding cells!</a:t>
            </a:r>
            <a:endParaRPr/>
          </a:p>
          <a:p>
            <a:pPr marL="342900" marR="0" lvl="0" indent="-182880" algn="l" rtl="0">
              <a:spcBef>
                <a:spcPts val="560"/>
              </a:spcBef>
              <a:spcAft>
                <a:spcPts val="0"/>
              </a:spcAft>
              <a:buClr>
                <a:srgbClr val="003399"/>
              </a:buClr>
              <a:buSzPts val="2520"/>
              <a:buFont typeface="Noto Sans Symbols"/>
              <a:buNone/>
            </a:pPr>
            <a:endParaRPr sz="2800" b="0" i="0" u="none">
              <a:solidFill>
                <a:srgbClr val="000000"/>
              </a:solidFill>
              <a:latin typeface="Times New Roman"/>
              <a:ea typeface="Times New Roman"/>
              <a:cs typeface="Times New Roman"/>
              <a:sym typeface="Times New Roman"/>
            </a:endParaRPr>
          </a:p>
        </p:txBody>
      </p:sp>
      <p:sp>
        <p:nvSpPr>
          <p:cNvPr id="120" name="Google Shape;120;p21"/>
          <p:cNvSpPr txBox="1"/>
          <p:nvPr/>
        </p:nvSpPr>
        <p:spPr>
          <a:xfrm>
            <a:off x="7542212" y="5522912"/>
            <a:ext cx="1601787" cy="738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400"/>
              <a:buFont typeface="Arial"/>
              <a:buNone/>
            </a:pPr>
            <a:r>
              <a:rPr lang="en-US" sz="1400" b="1" i="0" u="none" dirty="0">
                <a:solidFill>
                  <a:srgbClr val="92D050"/>
                </a:solidFill>
                <a:latin typeface="Arial"/>
                <a:ea typeface="Arial"/>
                <a:cs typeface="Arial"/>
                <a:sym typeface="Arial"/>
              </a:rPr>
              <a:t>VIDEO CLIP:</a:t>
            </a:r>
            <a:endParaRPr dirty="0"/>
          </a:p>
          <a:p>
            <a:pPr marL="0" marR="0" lvl="0" indent="0" algn="ctr" rtl="0">
              <a:lnSpc>
                <a:spcPct val="100000"/>
              </a:lnSpc>
              <a:spcBef>
                <a:spcPts val="0"/>
              </a:spcBef>
              <a:spcAft>
                <a:spcPts val="0"/>
              </a:spcAft>
              <a:buClr>
                <a:srgbClr val="92D050"/>
              </a:buClr>
              <a:buSzPts val="1400"/>
              <a:buFont typeface="Arial"/>
              <a:buNone/>
            </a:pPr>
            <a:r>
              <a:rPr lang="en-US" sz="1400" b="1" i="0" u="none" dirty="0">
                <a:solidFill>
                  <a:srgbClr val="92D050"/>
                </a:solidFill>
                <a:latin typeface="Arial"/>
                <a:ea typeface="Arial"/>
                <a:cs typeface="Arial"/>
                <a:sym typeface="Arial"/>
              </a:rPr>
              <a:t>How Viruses </a:t>
            </a:r>
            <a:r>
              <a:rPr lang="en-US" sz="1400" b="1" i="0" u="none" dirty="0">
                <a:solidFill>
                  <a:schemeClr val="dk1"/>
                </a:solidFill>
                <a:latin typeface="Arial"/>
                <a:ea typeface="Arial"/>
                <a:cs typeface="Arial"/>
                <a:sym typeface="Arial"/>
              </a:rPr>
              <a:t>Work </a:t>
            </a:r>
            <a:endParaRPr dirty="0"/>
          </a:p>
        </p:txBody>
      </p:sp>
    </p:spTree>
    <p:extLst>
      <p:ext uri="{BB962C8B-B14F-4D97-AF65-F5344CB8AC3E}">
        <p14:creationId xmlns:p14="http://schemas.microsoft.com/office/powerpoint/2010/main" val="35324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500"/>
                                        <p:tgtEl>
                                          <p:spTgt spid="1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0" end="0"/>
                                            </p:txEl>
                                          </p:spTgt>
                                        </p:tgtEl>
                                        <p:attrNameLst>
                                          <p:attrName>style.visibility</p:attrName>
                                        </p:attrNameLst>
                                      </p:cBhvr>
                                      <p:to>
                                        <p:strVal val="visible"/>
                                      </p:to>
                                    </p:set>
                                    <p:animEffect transition="in" filter="fade">
                                      <p:cBhvr>
                                        <p:cTn id="12" dur="1000"/>
                                        <p:tgtEl>
                                          <p:spTgt spid="1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1" end="1"/>
                                            </p:txEl>
                                          </p:spTgt>
                                        </p:tgtEl>
                                        <p:attrNameLst>
                                          <p:attrName>style.visibility</p:attrName>
                                        </p:attrNameLst>
                                      </p:cBhvr>
                                      <p:to>
                                        <p:strVal val="visible"/>
                                      </p:to>
                                    </p:set>
                                    <p:animEffect transition="in" filter="fade">
                                      <p:cBhvr>
                                        <p:cTn id="17" dur="1000"/>
                                        <p:tgtEl>
                                          <p:spTgt spid="1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2" end="2"/>
                                            </p:txEl>
                                          </p:spTgt>
                                        </p:tgtEl>
                                        <p:attrNameLst>
                                          <p:attrName>style.visibility</p:attrName>
                                        </p:attrNameLst>
                                      </p:cBhvr>
                                      <p:to>
                                        <p:strVal val="visible"/>
                                      </p:to>
                                    </p:set>
                                    <p:animEffect transition="in" filter="fade">
                                      <p:cBhvr>
                                        <p:cTn id="22" dur="1000"/>
                                        <p:tgtEl>
                                          <p:spTgt spid="1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
                                            <p:txEl>
                                              <p:pRg st="3" end="3"/>
                                            </p:txEl>
                                          </p:spTgt>
                                        </p:tgtEl>
                                        <p:attrNameLst>
                                          <p:attrName>style.visibility</p:attrName>
                                        </p:attrNameLst>
                                      </p:cBhvr>
                                      <p:to>
                                        <p:strVal val="visible"/>
                                      </p:to>
                                    </p:set>
                                    <p:animEffect transition="in" filter="fade">
                                      <p:cBhvr>
                                        <p:cTn id="27" dur="1000"/>
                                        <p:tgtEl>
                                          <p:spTgt spid="1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xEl>
                                              <p:pRg st="4" end="4"/>
                                            </p:txEl>
                                          </p:spTgt>
                                        </p:tgtEl>
                                        <p:attrNameLst>
                                          <p:attrName>style.visibility</p:attrName>
                                        </p:attrNameLst>
                                      </p:cBhvr>
                                      <p:to>
                                        <p:strVal val="visible"/>
                                      </p:to>
                                    </p:set>
                                    <p:animEffect transition="in" filter="fade">
                                      <p:cBhvr>
                                        <p:cTn id="32" dur="1000"/>
                                        <p:tgtEl>
                                          <p:spTgt spid="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descr="Viruses_VSizes_sx5773a3"/>
          <p:cNvPicPr>
            <a:picLocks noChangeAspect="1" noChangeArrowheads="1"/>
          </p:cNvPicPr>
          <p:nvPr/>
        </p:nvPicPr>
        <p:blipFill>
          <a:blip r:embed="rId2" cstate="print"/>
          <a:srcRect/>
          <a:stretch>
            <a:fillRect/>
          </a:stretch>
        </p:blipFill>
        <p:spPr bwMode="auto">
          <a:xfrm>
            <a:off x="685800" y="1637015"/>
            <a:ext cx="7772400" cy="4992385"/>
          </a:xfrm>
          <a:prstGeom prst="rect">
            <a:avLst/>
          </a:prstGeom>
          <a:noFill/>
        </p:spPr>
      </p:pic>
      <p:sp>
        <p:nvSpPr>
          <p:cNvPr id="3" name="TextBox 2"/>
          <p:cNvSpPr txBox="1"/>
          <p:nvPr/>
        </p:nvSpPr>
        <p:spPr>
          <a:xfrm>
            <a:off x="457200" y="304800"/>
            <a:ext cx="8382000" cy="1077218"/>
          </a:xfrm>
          <a:prstGeom prst="rect">
            <a:avLst/>
          </a:prstGeom>
          <a:noFill/>
        </p:spPr>
        <p:txBody>
          <a:bodyPr wrap="square" rtlCol="0">
            <a:spAutoFit/>
          </a:bodyPr>
          <a:lstStyle/>
          <a:p>
            <a:pPr algn="ctr"/>
            <a:r>
              <a:rPr lang="en-US" sz="3200" dirty="0" smtClean="0"/>
              <a:t>Viruses are VERY small and can not be seen without a powerful microscope.</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Viruses_Vstructure-ntxt_sx5777b3"/>
          <p:cNvPicPr>
            <a:picLocks noChangeAspect="1" noChangeArrowheads="1"/>
          </p:cNvPicPr>
          <p:nvPr/>
        </p:nvPicPr>
        <p:blipFill>
          <a:blip r:embed="rId2" cstate="print"/>
          <a:srcRect/>
          <a:stretch>
            <a:fillRect/>
          </a:stretch>
        </p:blipFill>
        <p:spPr bwMode="auto">
          <a:xfrm>
            <a:off x="83903" y="1295400"/>
            <a:ext cx="8983897" cy="5486400"/>
          </a:xfrm>
          <a:prstGeom prst="rect">
            <a:avLst/>
          </a:prstGeom>
          <a:noFill/>
        </p:spPr>
      </p:pic>
      <p:pic>
        <p:nvPicPr>
          <p:cNvPr id="3" name="Picture 10" descr="Viruses_Vstructure-text_sx5777b3"/>
          <p:cNvPicPr>
            <a:picLocks noChangeAspect="1" noChangeArrowheads="1"/>
          </p:cNvPicPr>
          <p:nvPr/>
        </p:nvPicPr>
        <p:blipFill>
          <a:blip r:embed="rId3" cstate="print"/>
          <a:srcRect/>
          <a:stretch>
            <a:fillRect/>
          </a:stretch>
        </p:blipFill>
        <p:spPr bwMode="auto">
          <a:xfrm>
            <a:off x="1917812" y="1221126"/>
            <a:ext cx="6778513" cy="4074774"/>
          </a:xfrm>
          <a:prstGeom prst="rect">
            <a:avLst/>
          </a:prstGeom>
          <a:noFill/>
        </p:spPr>
      </p:pic>
      <p:sp>
        <p:nvSpPr>
          <p:cNvPr id="4" name="TextBox 3"/>
          <p:cNvSpPr txBox="1"/>
          <p:nvPr/>
        </p:nvSpPr>
        <p:spPr>
          <a:xfrm>
            <a:off x="304800" y="228600"/>
            <a:ext cx="8534400" cy="584775"/>
          </a:xfrm>
          <a:prstGeom prst="rect">
            <a:avLst/>
          </a:prstGeom>
          <a:noFill/>
        </p:spPr>
        <p:txBody>
          <a:bodyPr wrap="square" rtlCol="0">
            <a:spAutoFit/>
          </a:bodyPr>
          <a:lstStyle/>
          <a:p>
            <a:pPr algn="ctr"/>
            <a:r>
              <a:rPr lang="en-US" sz="3200" dirty="0" smtClean="0"/>
              <a:t>Viruses have a protein coat and genetic material.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Viruses_activevirus1_sx5778a3"/>
          <p:cNvPicPr>
            <a:picLocks noChangeAspect="1" noChangeArrowheads="1"/>
          </p:cNvPicPr>
          <p:nvPr/>
        </p:nvPicPr>
        <p:blipFill>
          <a:blip r:embed="rId2" cstate="print"/>
          <a:srcRect/>
          <a:stretch>
            <a:fillRect/>
          </a:stretch>
        </p:blipFill>
        <p:spPr bwMode="auto">
          <a:xfrm>
            <a:off x="381000" y="533400"/>
            <a:ext cx="3505200" cy="2556008"/>
          </a:xfrm>
          <a:prstGeom prst="rect">
            <a:avLst/>
          </a:prstGeom>
          <a:noFill/>
        </p:spPr>
      </p:pic>
      <p:pic>
        <p:nvPicPr>
          <p:cNvPr id="3" name="Picture 9" descr="Viruses_activevirus2_sx5778a3"/>
          <p:cNvPicPr>
            <a:picLocks noChangeAspect="1" noChangeArrowheads="1"/>
          </p:cNvPicPr>
          <p:nvPr/>
        </p:nvPicPr>
        <p:blipFill>
          <a:blip r:embed="rId3" cstate="print"/>
          <a:srcRect/>
          <a:stretch>
            <a:fillRect/>
          </a:stretch>
        </p:blipFill>
        <p:spPr bwMode="auto">
          <a:xfrm>
            <a:off x="253254" y="2590800"/>
            <a:ext cx="4121218" cy="2751138"/>
          </a:xfrm>
          <a:prstGeom prst="rect">
            <a:avLst/>
          </a:prstGeom>
          <a:noFill/>
        </p:spPr>
      </p:pic>
      <p:pic>
        <p:nvPicPr>
          <p:cNvPr id="4" name="Picture 10" descr="Viruses_activevirus3_sx5778a3"/>
          <p:cNvPicPr>
            <a:picLocks noChangeAspect="1" noChangeArrowheads="1"/>
          </p:cNvPicPr>
          <p:nvPr/>
        </p:nvPicPr>
        <p:blipFill>
          <a:blip r:embed="rId4" cstate="print"/>
          <a:srcRect/>
          <a:stretch>
            <a:fillRect/>
          </a:stretch>
        </p:blipFill>
        <p:spPr bwMode="auto">
          <a:xfrm>
            <a:off x="2388250" y="4459187"/>
            <a:ext cx="4680894" cy="2170213"/>
          </a:xfrm>
          <a:prstGeom prst="rect">
            <a:avLst/>
          </a:prstGeom>
          <a:noFill/>
        </p:spPr>
      </p:pic>
      <p:pic>
        <p:nvPicPr>
          <p:cNvPr id="5" name="Picture 11" descr="Viruses_activevirus4_sx5778a3"/>
          <p:cNvPicPr>
            <a:picLocks noChangeAspect="1" noChangeArrowheads="1"/>
          </p:cNvPicPr>
          <p:nvPr/>
        </p:nvPicPr>
        <p:blipFill>
          <a:blip r:embed="rId5" cstate="print"/>
          <a:srcRect/>
          <a:stretch>
            <a:fillRect/>
          </a:stretch>
        </p:blipFill>
        <p:spPr bwMode="auto">
          <a:xfrm>
            <a:off x="6019800" y="2819400"/>
            <a:ext cx="2670699" cy="3065704"/>
          </a:xfrm>
          <a:prstGeom prst="rect">
            <a:avLst/>
          </a:prstGeom>
          <a:noFill/>
        </p:spPr>
      </p:pic>
      <p:pic>
        <p:nvPicPr>
          <p:cNvPr id="6" name="Picture 12" descr="Viruses_activevirus5_sx5778a3"/>
          <p:cNvPicPr>
            <a:picLocks noChangeAspect="1" noChangeArrowheads="1"/>
          </p:cNvPicPr>
          <p:nvPr/>
        </p:nvPicPr>
        <p:blipFill>
          <a:blip r:embed="rId6" cstate="print"/>
          <a:srcRect/>
          <a:stretch>
            <a:fillRect/>
          </a:stretch>
        </p:blipFill>
        <p:spPr bwMode="auto">
          <a:xfrm>
            <a:off x="4572000" y="1066800"/>
            <a:ext cx="4085641" cy="1585913"/>
          </a:xfrm>
          <a:prstGeom prst="rect">
            <a:avLst/>
          </a:prstGeom>
          <a:noFill/>
        </p:spPr>
      </p:pic>
      <p:pic>
        <p:nvPicPr>
          <p:cNvPr id="7" name="Picture 13" descr="Viruses_activevirus_sx5778a3"/>
          <p:cNvPicPr>
            <a:picLocks noChangeAspect="1" noChangeArrowheads="1"/>
          </p:cNvPicPr>
          <p:nvPr/>
        </p:nvPicPr>
        <p:blipFill>
          <a:blip r:embed="rId7" cstate="print"/>
          <a:srcRect/>
          <a:stretch>
            <a:fillRect/>
          </a:stretch>
        </p:blipFill>
        <p:spPr bwMode="auto">
          <a:xfrm>
            <a:off x="4693043" y="457200"/>
            <a:ext cx="2270321"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74887"/>
            <a:ext cx="8610600" cy="5078313"/>
          </a:xfrm>
          <a:prstGeom prst="rect">
            <a:avLst/>
          </a:prstGeom>
          <a:noFill/>
        </p:spPr>
        <p:txBody>
          <a:bodyPr wrap="square" rtlCol="0">
            <a:spAutoFit/>
          </a:bodyPr>
          <a:lstStyle/>
          <a:p>
            <a:pPr marL="742950" indent="-742950" algn="ctr">
              <a:buFont typeface="+mj-lt"/>
              <a:buAutoNum type="arabicPeriod"/>
            </a:pPr>
            <a:r>
              <a:rPr lang="en-US" sz="3600" dirty="0" smtClean="0"/>
              <a:t>Enter cell.</a:t>
            </a:r>
          </a:p>
          <a:p>
            <a:pPr marL="742950" indent="-742950" algn="ctr">
              <a:buFont typeface="+mj-lt"/>
              <a:buAutoNum type="arabicPeriod"/>
            </a:pPr>
            <a:endParaRPr lang="en-US" sz="3600" dirty="0" smtClean="0"/>
          </a:p>
          <a:p>
            <a:pPr marL="742950" indent="-742950" algn="ctr">
              <a:buFont typeface="+mj-lt"/>
              <a:buAutoNum type="arabicPeriod"/>
            </a:pPr>
            <a:r>
              <a:rPr lang="en-US" sz="3600" dirty="0" smtClean="0"/>
              <a:t>Take over cell functions.</a:t>
            </a:r>
          </a:p>
          <a:p>
            <a:pPr marL="742950" indent="-742950" algn="ctr">
              <a:buFont typeface="+mj-lt"/>
              <a:buAutoNum type="arabicPeriod"/>
            </a:pPr>
            <a:endParaRPr lang="en-US" sz="3600" dirty="0" smtClean="0"/>
          </a:p>
          <a:p>
            <a:pPr marL="742950" indent="-742950" algn="ctr">
              <a:buFont typeface="+mj-lt"/>
              <a:buAutoNum type="arabicPeriod"/>
            </a:pPr>
            <a:r>
              <a:rPr lang="en-US" sz="3600" dirty="0" smtClean="0"/>
              <a:t>Produces more viruses.</a:t>
            </a:r>
          </a:p>
          <a:p>
            <a:pPr marL="742950" indent="-742950" algn="ctr">
              <a:buFont typeface="+mj-lt"/>
              <a:buAutoNum type="arabicPeriod"/>
            </a:pPr>
            <a:endParaRPr lang="en-US" sz="3600" dirty="0" smtClean="0"/>
          </a:p>
          <a:p>
            <a:pPr marL="742950" indent="-742950" algn="ctr">
              <a:buFont typeface="+mj-lt"/>
              <a:buAutoNum type="arabicPeriod"/>
            </a:pPr>
            <a:r>
              <a:rPr lang="en-US" sz="3600" dirty="0" smtClean="0"/>
              <a:t>Cell bursts releasing lots of new viruses.</a:t>
            </a:r>
          </a:p>
          <a:p>
            <a:pPr marL="742950" indent="-742950" algn="ctr">
              <a:buFont typeface="+mj-lt"/>
              <a:buAutoNum type="arabicPeriod"/>
            </a:pPr>
            <a:endParaRPr lang="en-US" sz="3600" dirty="0" smtClean="0"/>
          </a:p>
          <a:p>
            <a:pPr marL="742950" indent="-742950" algn="ctr">
              <a:buFont typeface="+mj-lt"/>
              <a:buAutoNum type="arabicPeriod"/>
            </a:pPr>
            <a:r>
              <a:rPr lang="en-US" sz="3600" dirty="0" smtClean="0"/>
              <a:t>Those viruses infect more cells.</a:t>
            </a:r>
            <a:endParaRPr lang="en-US" sz="3600" dirty="0"/>
          </a:p>
        </p:txBody>
      </p:sp>
      <p:sp>
        <p:nvSpPr>
          <p:cNvPr id="4" name="Rectangle 3"/>
          <p:cNvSpPr/>
          <p:nvPr/>
        </p:nvSpPr>
        <p:spPr>
          <a:xfrm>
            <a:off x="2438400" y="228600"/>
            <a:ext cx="422743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Active Viruses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Viruses_hiddenvirus1_sx5779b3"/>
          <p:cNvPicPr>
            <a:picLocks noChangeAspect="1" noChangeArrowheads="1"/>
          </p:cNvPicPr>
          <p:nvPr/>
        </p:nvPicPr>
        <p:blipFill>
          <a:blip r:embed="rId2" cstate="print"/>
          <a:srcRect/>
          <a:stretch>
            <a:fillRect/>
          </a:stretch>
        </p:blipFill>
        <p:spPr bwMode="auto">
          <a:xfrm>
            <a:off x="228600" y="228600"/>
            <a:ext cx="3537177" cy="2057400"/>
          </a:xfrm>
          <a:prstGeom prst="rect">
            <a:avLst/>
          </a:prstGeom>
          <a:noFill/>
        </p:spPr>
      </p:pic>
      <p:pic>
        <p:nvPicPr>
          <p:cNvPr id="4" name="Picture 8" descr="Viruses_hiddenvirus2_sx5779b3"/>
          <p:cNvPicPr>
            <a:picLocks noChangeAspect="1" noChangeArrowheads="1"/>
          </p:cNvPicPr>
          <p:nvPr/>
        </p:nvPicPr>
        <p:blipFill>
          <a:blip r:embed="rId3" cstate="print"/>
          <a:srcRect/>
          <a:stretch>
            <a:fillRect/>
          </a:stretch>
        </p:blipFill>
        <p:spPr bwMode="auto">
          <a:xfrm>
            <a:off x="0" y="2514600"/>
            <a:ext cx="3737202" cy="2088017"/>
          </a:xfrm>
          <a:prstGeom prst="rect">
            <a:avLst/>
          </a:prstGeom>
          <a:noFill/>
        </p:spPr>
      </p:pic>
      <p:pic>
        <p:nvPicPr>
          <p:cNvPr id="5" name="Picture 9" descr="Viruses_hiddenvirus3_sx5779b3"/>
          <p:cNvPicPr>
            <a:picLocks noChangeAspect="1" noChangeArrowheads="1"/>
          </p:cNvPicPr>
          <p:nvPr/>
        </p:nvPicPr>
        <p:blipFill>
          <a:blip r:embed="rId4" cstate="print"/>
          <a:srcRect/>
          <a:stretch>
            <a:fillRect/>
          </a:stretch>
        </p:blipFill>
        <p:spPr bwMode="auto">
          <a:xfrm>
            <a:off x="685800" y="4953000"/>
            <a:ext cx="2667682" cy="1530804"/>
          </a:xfrm>
          <a:prstGeom prst="rect">
            <a:avLst/>
          </a:prstGeom>
          <a:noFill/>
        </p:spPr>
      </p:pic>
      <p:pic>
        <p:nvPicPr>
          <p:cNvPr id="6" name="Picture 10" descr="Viruses_hiddenvirus4_sx5779b3"/>
          <p:cNvPicPr>
            <a:picLocks noChangeAspect="1" noChangeArrowheads="1"/>
          </p:cNvPicPr>
          <p:nvPr/>
        </p:nvPicPr>
        <p:blipFill>
          <a:blip r:embed="rId5" cstate="print"/>
          <a:srcRect/>
          <a:stretch>
            <a:fillRect/>
          </a:stretch>
        </p:blipFill>
        <p:spPr bwMode="auto">
          <a:xfrm>
            <a:off x="4343400" y="4191000"/>
            <a:ext cx="2667680" cy="2453368"/>
          </a:xfrm>
          <a:prstGeom prst="rect">
            <a:avLst/>
          </a:prstGeom>
          <a:noFill/>
        </p:spPr>
      </p:pic>
      <p:pic>
        <p:nvPicPr>
          <p:cNvPr id="7" name="Picture 11" descr="Viruses_hiddenvirus5_sx5779b3"/>
          <p:cNvPicPr>
            <a:picLocks noChangeAspect="1" noChangeArrowheads="1"/>
          </p:cNvPicPr>
          <p:nvPr/>
        </p:nvPicPr>
        <p:blipFill>
          <a:blip r:embed="rId6" cstate="print"/>
          <a:srcRect/>
          <a:stretch>
            <a:fillRect/>
          </a:stretch>
        </p:blipFill>
        <p:spPr bwMode="auto">
          <a:xfrm>
            <a:off x="5562600" y="2438400"/>
            <a:ext cx="3373890" cy="2647270"/>
          </a:xfrm>
          <a:prstGeom prst="rect">
            <a:avLst/>
          </a:prstGeom>
          <a:noFill/>
        </p:spPr>
      </p:pic>
      <p:pic>
        <p:nvPicPr>
          <p:cNvPr id="8" name="Picture 12" descr="Viruses_hiddenvirus6_sx5779b3"/>
          <p:cNvPicPr>
            <a:picLocks noChangeAspect="1" noChangeArrowheads="1"/>
          </p:cNvPicPr>
          <p:nvPr/>
        </p:nvPicPr>
        <p:blipFill>
          <a:blip r:embed="rId7" cstate="print"/>
          <a:srcRect/>
          <a:stretch>
            <a:fillRect/>
          </a:stretch>
        </p:blipFill>
        <p:spPr bwMode="auto">
          <a:xfrm>
            <a:off x="5943600" y="228600"/>
            <a:ext cx="2902404" cy="2392136"/>
          </a:xfrm>
          <a:prstGeom prst="rect">
            <a:avLst/>
          </a:prstGeom>
          <a:noFill/>
        </p:spPr>
      </p:pic>
      <p:pic>
        <p:nvPicPr>
          <p:cNvPr id="9" name="Picture 13" descr="Viruses_hiddenvirus_sx5779b3"/>
          <p:cNvPicPr>
            <a:picLocks noChangeAspect="1" noChangeArrowheads="1"/>
          </p:cNvPicPr>
          <p:nvPr/>
        </p:nvPicPr>
        <p:blipFill>
          <a:blip r:embed="rId8" cstate="print"/>
          <a:srcRect/>
          <a:stretch>
            <a:fillRect/>
          </a:stretch>
        </p:blipFill>
        <p:spPr bwMode="auto">
          <a:xfrm>
            <a:off x="2743200" y="1828800"/>
            <a:ext cx="3094887"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61208" cy="2585323"/>
          </a:xfrm>
          <a:prstGeom prst="rect">
            <a:avLst/>
          </a:prstGeom>
          <a:solidFill>
            <a:schemeClr val="tx2">
              <a:lumMod val="40000"/>
              <a:lumOff val="60000"/>
            </a:schemeClr>
          </a:solid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the difference</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 an active and hidden</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virus?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228600" y="3124200"/>
            <a:ext cx="8610600" cy="3323987"/>
          </a:xfrm>
          <a:prstGeom prst="rect">
            <a:avLst/>
          </a:prstGeom>
          <a:noFill/>
        </p:spPr>
        <p:txBody>
          <a:bodyPr wrap="square" rtlCol="0">
            <a:spAutoFit/>
          </a:bodyPr>
          <a:lstStyle/>
          <a:p>
            <a:pPr algn="ctr">
              <a:buFont typeface="Arial" pitchFamily="34" charset="0"/>
              <a:buChar char="•"/>
            </a:pPr>
            <a:r>
              <a:rPr lang="en-US" sz="3000" dirty="0" smtClean="0"/>
              <a:t>The genetic material of a hidden virus can “hide” inside of the cell.</a:t>
            </a:r>
          </a:p>
          <a:p>
            <a:pPr algn="ctr">
              <a:buFont typeface="Arial" pitchFamily="34" charset="0"/>
              <a:buChar char="•"/>
            </a:pPr>
            <a:endParaRPr lang="en-US" sz="3000" dirty="0" smtClean="0"/>
          </a:p>
          <a:p>
            <a:pPr algn="ctr">
              <a:buFont typeface="Arial" pitchFamily="34" charset="0"/>
              <a:buChar char="•"/>
            </a:pPr>
            <a:r>
              <a:rPr lang="en-US" sz="3000" dirty="0" smtClean="0"/>
              <a:t>It is </a:t>
            </a:r>
            <a:r>
              <a:rPr lang="en-US" sz="3000" b="1" u="sng" dirty="0" smtClean="0"/>
              <a:t>undetected</a:t>
            </a:r>
            <a:r>
              <a:rPr lang="en-US" sz="3000" dirty="0" smtClean="0"/>
              <a:t> or hidden so the cell can not attack the virus!</a:t>
            </a:r>
          </a:p>
          <a:p>
            <a:pPr algn="ctr">
              <a:buFont typeface="Arial" pitchFamily="34" charset="0"/>
              <a:buChar char="•"/>
            </a:pPr>
            <a:endParaRPr lang="en-US" sz="3000" dirty="0" smtClean="0"/>
          </a:p>
          <a:p>
            <a:pPr algn="ctr">
              <a:buFont typeface="Arial" pitchFamily="34" charset="0"/>
              <a:buChar char="•"/>
            </a:pPr>
            <a:r>
              <a:rPr lang="en-US" sz="3000" dirty="0" smtClean="0"/>
              <a:t>You can NEVER get rid of a hidden virus…EVER.</a:t>
            </a:r>
            <a:endParaRPr lang="en-US"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769441"/>
          </a:xfrm>
          <a:prstGeom prst="rect">
            <a:avLst/>
          </a:prstGeom>
          <a:noFill/>
        </p:spPr>
        <p:txBody>
          <a:bodyPr wrap="square" rtlCol="0">
            <a:spAutoFit/>
          </a:bodyPr>
          <a:lstStyle/>
          <a:p>
            <a:pPr algn="ctr"/>
            <a:r>
              <a:rPr lang="en-US" sz="4400" b="1" u="sng" dirty="0" smtClean="0"/>
              <a:t>What is a virus</a:t>
            </a:r>
            <a:r>
              <a:rPr lang="en-US" sz="4400" b="1" dirty="0" smtClean="0"/>
              <a:t>?</a:t>
            </a:r>
            <a:endParaRPr lang="en-US" sz="4400" b="1" dirty="0"/>
          </a:p>
        </p:txBody>
      </p:sp>
      <p:sp>
        <p:nvSpPr>
          <p:cNvPr id="3" name="TextBox 2"/>
          <p:cNvSpPr txBox="1"/>
          <p:nvPr/>
        </p:nvSpPr>
        <p:spPr>
          <a:xfrm>
            <a:off x="152400" y="1371600"/>
            <a:ext cx="4457700" cy="4524315"/>
          </a:xfrm>
          <a:prstGeom prst="rect">
            <a:avLst/>
          </a:prstGeom>
          <a:noFill/>
        </p:spPr>
        <p:txBody>
          <a:bodyPr wrap="square" rtlCol="0">
            <a:spAutoFit/>
          </a:bodyPr>
          <a:lstStyle/>
          <a:p>
            <a:pPr algn="ctr">
              <a:buFont typeface="Arial" pitchFamily="34" charset="0"/>
              <a:buChar char="•"/>
            </a:pPr>
            <a:r>
              <a:rPr lang="en-US" sz="3600" dirty="0" smtClean="0"/>
              <a:t>A tiny, non-living particle.</a:t>
            </a:r>
          </a:p>
          <a:p>
            <a:pPr algn="ctr">
              <a:buFont typeface="Arial" pitchFamily="34" charset="0"/>
              <a:buChar char="•"/>
            </a:pPr>
            <a:endParaRPr lang="en-US" sz="3600" dirty="0"/>
          </a:p>
          <a:p>
            <a:pPr algn="ctr">
              <a:buFont typeface="Arial" pitchFamily="34" charset="0"/>
              <a:buChar char="•"/>
            </a:pPr>
            <a:r>
              <a:rPr lang="en-US" sz="3600" dirty="0" smtClean="0"/>
              <a:t>Enters cells, takes over and reproduces inside of them.</a:t>
            </a:r>
          </a:p>
          <a:p>
            <a:pPr algn="ctr">
              <a:buFont typeface="Arial" pitchFamily="34" charset="0"/>
              <a:buChar char="•"/>
            </a:pPr>
            <a:endParaRPr lang="en-US" sz="3600" dirty="0"/>
          </a:p>
          <a:p>
            <a:pPr algn="ctr">
              <a:buFont typeface="Arial" pitchFamily="34" charset="0"/>
              <a:buChar char="•"/>
            </a:pPr>
            <a:r>
              <a:rPr lang="en-US" sz="3600" dirty="0" smtClean="0"/>
              <a:t>An invader of cells.</a:t>
            </a:r>
            <a:endParaRPr lang="en-US" sz="3600" dirty="0"/>
          </a:p>
        </p:txBody>
      </p:sp>
      <p:pic>
        <p:nvPicPr>
          <p:cNvPr id="3074" name="Picture 2" descr="http://www.behindindia.com/india-news-stories/aug-09-02/images/hini-virus-06-08-09.jpg"/>
          <p:cNvPicPr>
            <a:picLocks noChangeAspect="1" noChangeArrowheads="1"/>
          </p:cNvPicPr>
          <p:nvPr/>
        </p:nvPicPr>
        <p:blipFill>
          <a:blip r:embed="rId2" cstate="print"/>
          <a:srcRect/>
          <a:stretch>
            <a:fillRect/>
          </a:stretch>
        </p:blipFill>
        <p:spPr bwMode="auto">
          <a:xfrm>
            <a:off x="4800600" y="1447800"/>
            <a:ext cx="4038600" cy="4038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3200"/>
              <a:buFont typeface="Arial"/>
              <a:buNone/>
            </a:pPr>
            <a:r>
              <a:rPr lang="en-US" sz="3200" b="1" i="0" u="none" strike="noStrike" cap="none">
                <a:solidFill>
                  <a:srgbClr val="92D050"/>
                </a:solidFill>
                <a:latin typeface="Arial"/>
                <a:ea typeface="Arial"/>
                <a:cs typeface="Arial"/>
                <a:sym typeface="Arial"/>
              </a:rPr>
              <a:t>Viruses</a:t>
            </a:r>
            <a:endParaRPr/>
          </a:p>
        </p:txBody>
      </p:sp>
      <p:sp>
        <p:nvSpPr>
          <p:cNvPr id="149" name="Google Shape;149;p26"/>
          <p:cNvSpPr txBox="1">
            <a:spLocks noGrp="1"/>
          </p:cNvSpPr>
          <p:nvPr>
            <p:ph type="body" idx="1"/>
          </p:nvPr>
        </p:nvSpPr>
        <p:spPr>
          <a:xfrm>
            <a:off x="438150" y="1573212"/>
            <a:ext cx="8547100" cy="4294187"/>
          </a:xfrm>
          <a:prstGeom prst="rect">
            <a:avLst/>
          </a:prstGeom>
          <a:solidFill>
            <a:schemeClr val="accent2"/>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Viruses can cause disease in humans, animals, plants, and even bacteria!</a:t>
            </a:r>
            <a:endParaRPr/>
          </a:p>
          <a:p>
            <a:pPr marL="342900" marR="0" lvl="0" indent="-342900" algn="l" rtl="0">
              <a:lnSpc>
                <a:spcPct val="100000"/>
              </a:lnSpc>
              <a:spcBef>
                <a:spcPts val="56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Viruses can cause a variety of diseases:</a:t>
            </a:r>
            <a:endParaRPr/>
          </a:p>
          <a:p>
            <a:pPr marL="742950" marR="0" lvl="1" indent="-285750" algn="l" rtl="0">
              <a:lnSpc>
                <a:spcPct val="100000"/>
              </a:lnSpc>
              <a:spcBef>
                <a:spcPts val="480"/>
              </a:spcBef>
              <a:spcAft>
                <a:spcPts val="0"/>
              </a:spcAft>
              <a:buClr>
                <a:srgbClr val="92D050"/>
              </a:buClr>
              <a:buSzPts val="2160"/>
              <a:buFont typeface="Arial"/>
              <a:buChar char="–"/>
            </a:pPr>
            <a:r>
              <a:rPr lang="en-US" sz="2400" b="0" i="0" u="none" strike="noStrike" cap="none">
                <a:solidFill>
                  <a:srgbClr val="92D050"/>
                </a:solidFill>
                <a:latin typeface="Times New Roman"/>
                <a:ea typeface="Times New Roman"/>
                <a:cs typeface="Times New Roman"/>
                <a:sym typeface="Times New Roman"/>
              </a:rPr>
              <a:t>Common cold			– Polio</a:t>
            </a:r>
            <a:endParaRPr/>
          </a:p>
          <a:p>
            <a:pPr marL="742950" marR="0" lvl="1" indent="-285750" algn="l" rtl="0">
              <a:lnSpc>
                <a:spcPct val="100000"/>
              </a:lnSpc>
              <a:spcBef>
                <a:spcPts val="480"/>
              </a:spcBef>
              <a:spcAft>
                <a:spcPts val="0"/>
              </a:spcAft>
              <a:buClr>
                <a:srgbClr val="92D050"/>
              </a:buClr>
              <a:buSzPts val="2160"/>
              <a:buFont typeface="Arial"/>
              <a:buChar char="–"/>
            </a:pPr>
            <a:r>
              <a:rPr lang="en-US" sz="2400" b="0" i="0" u="none" strike="noStrike" cap="none">
                <a:solidFill>
                  <a:srgbClr val="92D050"/>
                </a:solidFill>
                <a:latin typeface="Times New Roman"/>
                <a:ea typeface="Times New Roman"/>
                <a:cs typeface="Times New Roman"/>
                <a:sym typeface="Times New Roman"/>
              </a:rPr>
              <a:t>Hepatitis A, B &amp; C		– Influenza</a:t>
            </a:r>
            <a:endParaRPr/>
          </a:p>
          <a:p>
            <a:pPr marL="742950" marR="0" lvl="1" indent="-285750" algn="l" rtl="0">
              <a:lnSpc>
                <a:spcPct val="100000"/>
              </a:lnSpc>
              <a:spcBef>
                <a:spcPts val="480"/>
              </a:spcBef>
              <a:spcAft>
                <a:spcPts val="0"/>
              </a:spcAft>
              <a:buClr>
                <a:srgbClr val="92D050"/>
              </a:buClr>
              <a:buSzPts val="2160"/>
              <a:buFont typeface="Arial"/>
              <a:buChar char="–"/>
            </a:pPr>
            <a:r>
              <a:rPr lang="en-US" sz="2400" b="0" i="0" u="none" strike="noStrike" cap="none">
                <a:solidFill>
                  <a:srgbClr val="92D050"/>
                </a:solidFill>
                <a:latin typeface="Times New Roman"/>
                <a:ea typeface="Times New Roman"/>
                <a:cs typeface="Times New Roman"/>
                <a:sym typeface="Times New Roman"/>
              </a:rPr>
              <a:t>Herpes				– Mumps</a:t>
            </a:r>
            <a:endParaRPr/>
          </a:p>
          <a:p>
            <a:pPr marL="742950" marR="0" lvl="1" indent="-285750" algn="l" rtl="0">
              <a:lnSpc>
                <a:spcPct val="100000"/>
              </a:lnSpc>
              <a:spcBef>
                <a:spcPts val="480"/>
              </a:spcBef>
              <a:spcAft>
                <a:spcPts val="0"/>
              </a:spcAft>
              <a:buClr>
                <a:srgbClr val="92D050"/>
              </a:buClr>
              <a:buSzPts val="2160"/>
              <a:buFont typeface="Arial"/>
              <a:buChar char="–"/>
            </a:pPr>
            <a:r>
              <a:rPr lang="en-US" sz="2400" b="0" i="0" u="none" strike="noStrike" cap="none">
                <a:solidFill>
                  <a:srgbClr val="92D050"/>
                </a:solidFill>
                <a:latin typeface="Times New Roman"/>
                <a:ea typeface="Times New Roman"/>
                <a:cs typeface="Times New Roman"/>
                <a:sym typeface="Times New Roman"/>
              </a:rPr>
              <a:t>Mononucleosis			– Measles</a:t>
            </a:r>
            <a:endParaRPr/>
          </a:p>
          <a:p>
            <a:pPr marL="742950" marR="0" lvl="1" indent="-285750" algn="l" rtl="0">
              <a:lnSpc>
                <a:spcPct val="100000"/>
              </a:lnSpc>
              <a:spcBef>
                <a:spcPts val="480"/>
              </a:spcBef>
              <a:spcAft>
                <a:spcPts val="0"/>
              </a:spcAft>
              <a:buClr>
                <a:srgbClr val="92D050"/>
              </a:buClr>
              <a:buSzPts val="2160"/>
              <a:buFont typeface="Arial"/>
              <a:buChar char="–"/>
            </a:pPr>
            <a:r>
              <a:rPr lang="en-US" sz="2400" b="0" i="0" u="none" strike="noStrike" cap="none">
                <a:solidFill>
                  <a:srgbClr val="92D050"/>
                </a:solidFill>
                <a:latin typeface="Times New Roman"/>
                <a:ea typeface="Times New Roman"/>
                <a:cs typeface="Times New Roman"/>
                <a:sym typeface="Times New Roman"/>
              </a:rPr>
              <a:t>Warts				– Viral Meningitis</a:t>
            </a:r>
            <a:endParaRPr/>
          </a:p>
          <a:p>
            <a:pPr marL="742950" marR="0" lvl="1" indent="-285750" algn="l" rtl="0">
              <a:lnSpc>
                <a:spcPct val="100000"/>
              </a:lnSpc>
              <a:spcBef>
                <a:spcPts val="480"/>
              </a:spcBef>
              <a:spcAft>
                <a:spcPts val="0"/>
              </a:spcAft>
              <a:buClr>
                <a:srgbClr val="92D050"/>
              </a:buClr>
              <a:buSzPts val="2160"/>
              <a:buFont typeface="Arial"/>
              <a:buChar char="–"/>
            </a:pPr>
            <a:r>
              <a:rPr lang="en-US" sz="2400" b="0" i="0" u="none" strike="noStrike" cap="none">
                <a:solidFill>
                  <a:srgbClr val="92D050"/>
                </a:solidFill>
                <a:latin typeface="Times New Roman"/>
                <a:ea typeface="Times New Roman"/>
                <a:cs typeface="Times New Roman"/>
                <a:sym typeface="Times New Roman"/>
              </a:rPr>
              <a:t>Chickenpox			– AIDS</a:t>
            </a:r>
            <a:endParaRPr/>
          </a:p>
        </p:txBody>
      </p:sp>
      <p:sp>
        <p:nvSpPr>
          <p:cNvPr id="150" name="Google Shape;150;p26"/>
          <p:cNvSpPr txBox="1"/>
          <p:nvPr/>
        </p:nvSpPr>
        <p:spPr>
          <a:xfrm>
            <a:off x="7383462" y="5276850"/>
            <a:ext cx="1601787" cy="523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400"/>
              <a:buFont typeface="Arial"/>
              <a:buNone/>
            </a:pPr>
            <a:r>
              <a:rPr lang="en-US" sz="1400" b="1" i="0" u="none">
                <a:solidFill>
                  <a:srgbClr val="92D050"/>
                </a:solidFill>
                <a:latin typeface="Arial"/>
                <a:ea typeface="Arial"/>
                <a:cs typeface="Arial"/>
                <a:sym typeface="Arial"/>
              </a:rPr>
              <a:t>VIDEO CLIP:</a:t>
            </a:r>
            <a:endParaRPr/>
          </a:p>
          <a:p>
            <a:pPr marL="0" marR="0" lvl="0" indent="0" algn="ctr" rtl="0">
              <a:lnSpc>
                <a:spcPct val="100000"/>
              </a:lnSpc>
              <a:spcBef>
                <a:spcPts val="0"/>
              </a:spcBef>
              <a:spcAft>
                <a:spcPts val="0"/>
              </a:spcAft>
              <a:buClr>
                <a:srgbClr val="92D050"/>
              </a:buClr>
              <a:buSzPts val="1400"/>
              <a:buFont typeface="Arial"/>
              <a:buNone/>
            </a:pPr>
            <a:r>
              <a:rPr lang="en-US" sz="1400" b="1" i="0" u="none">
                <a:solidFill>
                  <a:srgbClr val="92D050"/>
                </a:solidFill>
                <a:latin typeface="Arial"/>
                <a:ea typeface="Arial"/>
                <a:cs typeface="Arial"/>
                <a:sym typeface="Arial"/>
              </a:rPr>
              <a:t>Viral Disease</a:t>
            </a:r>
            <a:endParaRPr/>
          </a:p>
        </p:txBody>
      </p:sp>
    </p:spTree>
    <p:extLst>
      <p:ext uri="{BB962C8B-B14F-4D97-AF65-F5344CB8AC3E}">
        <p14:creationId xmlns:p14="http://schemas.microsoft.com/office/powerpoint/2010/main" val="34966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500"/>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3200"/>
              <a:buFont typeface="Arial"/>
              <a:buNone/>
            </a:pPr>
            <a:r>
              <a:rPr lang="en-US" sz="3200" b="1" i="0" u="none" strike="noStrike" cap="none">
                <a:solidFill>
                  <a:srgbClr val="92D050"/>
                </a:solidFill>
                <a:latin typeface="Arial"/>
                <a:ea typeface="Arial"/>
                <a:cs typeface="Arial"/>
                <a:sym typeface="Arial"/>
              </a:rPr>
              <a:t>Protection</a:t>
            </a:r>
            <a:endParaRPr/>
          </a:p>
        </p:txBody>
      </p:sp>
      <p:sp>
        <p:nvSpPr>
          <p:cNvPr id="156" name="Google Shape;156;p27"/>
          <p:cNvSpPr txBox="1">
            <a:spLocks noGrp="1"/>
          </p:cNvSpPr>
          <p:nvPr>
            <p:ph type="body" idx="1"/>
          </p:nvPr>
        </p:nvSpPr>
        <p:spPr>
          <a:xfrm>
            <a:off x="554037" y="1290637"/>
            <a:ext cx="7772400" cy="4114800"/>
          </a:xfrm>
          <a:prstGeom prst="rect">
            <a:avLst/>
          </a:prstGeom>
          <a:solidFill>
            <a:schemeClr val="accent2"/>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99"/>
              </a:buClr>
              <a:buSzPts val="2880"/>
              <a:buFont typeface="Noto Sans Symbols"/>
              <a:buChar char="▪"/>
            </a:pPr>
            <a:r>
              <a:rPr lang="en-US" sz="3200" b="0" i="0" u="none">
                <a:solidFill>
                  <a:srgbClr val="92D050"/>
                </a:solidFill>
                <a:latin typeface="Times New Roman"/>
                <a:ea typeface="Times New Roman"/>
                <a:cs typeface="Times New Roman"/>
                <a:sym typeface="Times New Roman"/>
              </a:rPr>
              <a:t>There are a few big ways to protect yourself against </a:t>
            </a:r>
            <a:r>
              <a:rPr lang="en-US" sz="3200" b="1" i="0" u="none">
                <a:solidFill>
                  <a:srgbClr val="92D050"/>
                </a:solidFill>
                <a:latin typeface="Times New Roman"/>
                <a:ea typeface="Times New Roman"/>
                <a:cs typeface="Times New Roman"/>
                <a:sym typeface="Times New Roman"/>
              </a:rPr>
              <a:t>pathogens </a:t>
            </a:r>
            <a:r>
              <a:rPr lang="en-US" sz="3200" b="0" i="0" u="none">
                <a:solidFill>
                  <a:srgbClr val="92D050"/>
                </a:solidFill>
                <a:latin typeface="Times New Roman"/>
                <a:ea typeface="Times New Roman"/>
                <a:cs typeface="Times New Roman"/>
                <a:sym typeface="Times New Roman"/>
              </a:rPr>
              <a:t>(disease causing agents)</a:t>
            </a:r>
            <a:endParaRPr/>
          </a:p>
          <a:p>
            <a:pPr marL="742950" marR="0" lvl="1" indent="-285750" algn="l" rtl="0">
              <a:lnSpc>
                <a:spcPct val="100000"/>
              </a:lnSpc>
              <a:spcBef>
                <a:spcPts val="560"/>
              </a:spcBef>
              <a:spcAft>
                <a:spcPts val="0"/>
              </a:spcAft>
              <a:buClr>
                <a:srgbClr val="92D050"/>
              </a:buClr>
              <a:buSzPts val="2520"/>
              <a:buFont typeface="Arial"/>
              <a:buChar char="–"/>
            </a:pPr>
            <a:r>
              <a:rPr lang="en-US" sz="2800" b="1" i="0" u="none" strike="noStrike" cap="none">
                <a:solidFill>
                  <a:srgbClr val="92D050"/>
                </a:solidFill>
                <a:latin typeface="Times New Roman"/>
                <a:ea typeface="Times New Roman"/>
                <a:cs typeface="Times New Roman"/>
                <a:sym typeface="Times New Roman"/>
              </a:rPr>
              <a:t>Antibiotics </a:t>
            </a:r>
            <a:r>
              <a:rPr lang="en-US" sz="2800" b="0" i="0" u="none" strike="noStrike" cap="none">
                <a:solidFill>
                  <a:srgbClr val="92D050"/>
                </a:solidFill>
                <a:latin typeface="Times New Roman"/>
                <a:ea typeface="Times New Roman"/>
                <a:cs typeface="Times New Roman"/>
                <a:sym typeface="Times New Roman"/>
              </a:rPr>
              <a:t>(drugs to kill bacteria)</a:t>
            </a:r>
            <a:endParaRPr/>
          </a:p>
          <a:p>
            <a:pPr marL="742950" marR="0" lvl="1" indent="-285750" algn="l" rtl="0">
              <a:lnSpc>
                <a:spcPct val="100000"/>
              </a:lnSpc>
              <a:spcBef>
                <a:spcPts val="560"/>
              </a:spcBef>
              <a:spcAft>
                <a:spcPts val="0"/>
              </a:spcAft>
              <a:buClr>
                <a:srgbClr val="92D050"/>
              </a:buClr>
              <a:buSzPts val="2520"/>
              <a:buFont typeface="Arial"/>
              <a:buChar char="–"/>
            </a:pPr>
            <a:r>
              <a:rPr lang="en-US" sz="2800" b="1" i="0" u="none" strike="noStrike" cap="none">
                <a:solidFill>
                  <a:srgbClr val="92D050"/>
                </a:solidFill>
                <a:latin typeface="Times New Roman"/>
                <a:ea typeface="Times New Roman"/>
                <a:cs typeface="Times New Roman"/>
                <a:sym typeface="Times New Roman"/>
              </a:rPr>
              <a:t>Antivirals</a:t>
            </a:r>
            <a:r>
              <a:rPr lang="en-US" sz="2800" b="0" i="0" u="none" strike="noStrike" cap="none">
                <a:solidFill>
                  <a:srgbClr val="92D050"/>
                </a:solidFill>
                <a:latin typeface="Times New Roman"/>
                <a:ea typeface="Times New Roman"/>
                <a:cs typeface="Times New Roman"/>
                <a:sym typeface="Times New Roman"/>
              </a:rPr>
              <a:t> (drugs to treat viruses)</a:t>
            </a:r>
            <a:endParaRPr/>
          </a:p>
          <a:p>
            <a:pPr marL="742950" marR="0" lvl="1" indent="-285750" algn="l" rtl="0">
              <a:lnSpc>
                <a:spcPct val="100000"/>
              </a:lnSpc>
              <a:spcBef>
                <a:spcPts val="560"/>
              </a:spcBef>
              <a:spcAft>
                <a:spcPts val="0"/>
              </a:spcAft>
              <a:buClr>
                <a:srgbClr val="92D050"/>
              </a:buClr>
              <a:buSzPts val="2520"/>
              <a:buFont typeface="Arial"/>
              <a:buChar char="–"/>
            </a:pPr>
            <a:r>
              <a:rPr lang="en-US" sz="2800" b="1" i="0" u="none" strike="noStrike" cap="none">
                <a:solidFill>
                  <a:srgbClr val="92D050"/>
                </a:solidFill>
                <a:latin typeface="Times New Roman"/>
                <a:ea typeface="Times New Roman"/>
                <a:cs typeface="Times New Roman"/>
                <a:sym typeface="Times New Roman"/>
              </a:rPr>
              <a:t>Vaccination</a:t>
            </a:r>
            <a:r>
              <a:rPr lang="en-US" sz="2800" b="0" i="0" u="none" strike="noStrike" cap="none">
                <a:solidFill>
                  <a:srgbClr val="92D050"/>
                </a:solidFill>
                <a:latin typeface="Times New Roman"/>
                <a:ea typeface="Times New Roman"/>
                <a:cs typeface="Times New Roman"/>
                <a:sym typeface="Times New Roman"/>
              </a:rPr>
              <a:t> (using your body’s own immune system to preemptively guard against attack)</a:t>
            </a:r>
            <a:endParaRPr/>
          </a:p>
        </p:txBody>
      </p:sp>
    </p:spTree>
    <p:extLst>
      <p:ext uri="{BB962C8B-B14F-4D97-AF65-F5344CB8AC3E}">
        <p14:creationId xmlns:p14="http://schemas.microsoft.com/office/powerpoint/2010/main" val="107254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0" end="0"/>
                                            </p:txEl>
                                          </p:spTgt>
                                        </p:tgtEl>
                                        <p:attrNameLst>
                                          <p:attrName>style.visibility</p:attrName>
                                        </p:attrNameLst>
                                      </p:cBhvr>
                                      <p:to>
                                        <p:strVal val="visible"/>
                                      </p:to>
                                    </p:set>
                                    <p:animEffect transition="in" filter="fade">
                                      <p:cBhvr>
                                        <p:cTn id="12" dur="500"/>
                                        <p:tgtEl>
                                          <p:spTgt spid="1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1" end="1"/>
                                            </p:txEl>
                                          </p:spTgt>
                                        </p:tgtEl>
                                        <p:attrNameLst>
                                          <p:attrName>style.visibility</p:attrName>
                                        </p:attrNameLst>
                                      </p:cBhvr>
                                      <p:to>
                                        <p:strVal val="visible"/>
                                      </p:to>
                                    </p:set>
                                    <p:animEffect transition="in" filter="fade">
                                      <p:cBhvr>
                                        <p:cTn id="17" dur="500"/>
                                        <p:tgtEl>
                                          <p:spTgt spid="1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2" end="2"/>
                                            </p:txEl>
                                          </p:spTgt>
                                        </p:tgtEl>
                                        <p:attrNameLst>
                                          <p:attrName>style.visibility</p:attrName>
                                        </p:attrNameLst>
                                      </p:cBhvr>
                                      <p:to>
                                        <p:strVal val="visible"/>
                                      </p:to>
                                    </p:set>
                                    <p:animEffect transition="in" filter="fade">
                                      <p:cBhvr>
                                        <p:cTn id="22" dur="500"/>
                                        <p:tgtEl>
                                          <p:spTgt spid="1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xEl>
                                              <p:pRg st="3" end="3"/>
                                            </p:txEl>
                                          </p:spTgt>
                                        </p:tgtEl>
                                        <p:attrNameLst>
                                          <p:attrName>style.visibility</p:attrName>
                                        </p:attrNameLst>
                                      </p:cBhvr>
                                      <p:to>
                                        <p:strVal val="visible"/>
                                      </p:to>
                                    </p:set>
                                    <p:animEffect transition="in" filter="fade">
                                      <p:cBhvr>
                                        <p:cTn id="27" dur="500"/>
                                        <p:tgtEl>
                                          <p:spTgt spid="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jenner"/>
          <p:cNvPicPr>
            <a:picLocks noChangeAspect="1" noChangeArrowheads="1"/>
          </p:cNvPicPr>
          <p:nvPr/>
        </p:nvPicPr>
        <p:blipFill>
          <a:blip r:embed="rId2" cstate="print"/>
          <a:srcRect/>
          <a:stretch>
            <a:fillRect/>
          </a:stretch>
        </p:blipFill>
        <p:spPr bwMode="auto">
          <a:xfrm>
            <a:off x="152400" y="1066800"/>
            <a:ext cx="4810125" cy="4699000"/>
          </a:xfrm>
          <a:prstGeom prst="rect">
            <a:avLst/>
          </a:prstGeom>
          <a:noFill/>
          <a:ln w="9525">
            <a:solidFill>
              <a:schemeClr val="tx1"/>
            </a:solidFill>
            <a:miter lim="800000"/>
            <a:headEnd/>
            <a:tailEnd/>
          </a:ln>
        </p:spPr>
      </p:pic>
      <p:sp>
        <p:nvSpPr>
          <p:cNvPr id="20484" name="Text Box 4"/>
          <p:cNvSpPr txBox="1">
            <a:spLocks noChangeArrowheads="1"/>
          </p:cNvSpPr>
          <p:nvPr/>
        </p:nvSpPr>
        <p:spPr bwMode="auto">
          <a:xfrm>
            <a:off x="5181600" y="287338"/>
            <a:ext cx="3810000" cy="5724644"/>
          </a:xfrm>
          <a:prstGeom prst="rect">
            <a:avLst/>
          </a:prstGeom>
          <a:noFill/>
          <a:ln w="9525">
            <a:noFill/>
            <a:miter lim="800000"/>
            <a:headEnd/>
            <a:tailEnd/>
          </a:ln>
          <a:effectLst/>
        </p:spPr>
        <p:txBody>
          <a:bodyPr>
            <a:spAutoFit/>
          </a:bodyPr>
          <a:lstStyle/>
          <a:p>
            <a:pPr algn="ctr">
              <a:spcBef>
                <a:spcPct val="50000"/>
              </a:spcBef>
            </a:pPr>
            <a:r>
              <a:rPr lang="en-US" sz="4000" b="1" dirty="0"/>
              <a:t>Jenner</a:t>
            </a:r>
          </a:p>
          <a:p>
            <a:pPr algn="ctr">
              <a:spcBef>
                <a:spcPct val="50000"/>
              </a:spcBef>
            </a:pPr>
            <a:endParaRPr lang="en-US" b="1" dirty="0"/>
          </a:p>
          <a:p>
            <a:pPr algn="ctr">
              <a:spcBef>
                <a:spcPct val="50000"/>
              </a:spcBef>
            </a:pPr>
            <a:r>
              <a:rPr lang="en-US" sz="3200" dirty="0"/>
              <a:t>Creator of 1</a:t>
            </a:r>
            <a:r>
              <a:rPr lang="en-US" sz="3200" baseline="30000" dirty="0"/>
              <a:t>st</a:t>
            </a:r>
            <a:r>
              <a:rPr lang="en-US" sz="3200" dirty="0"/>
              <a:t> vaccine with smallpox</a:t>
            </a:r>
          </a:p>
          <a:p>
            <a:pPr algn="ctr">
              <a:spcBef>
                <a:spcPct val="50000"/>
              </a:spcBef>
            </a:pPr>
            <a:r>
              <a:rPr lang="en-US" sz="3200" dirty="0"/>
              <a:t>Injected a little boy with live cow pox.</a:t>
            </a:r>
          </a:p>
          <a:p>
            <a:pPr algn="ctr">
              <a:spcBef>
                <a:spcPct val="50000"/>
              </a:spcBef>
            </a:pPr>
            <a:endParaRPr lang="en-US" dirty="0"/>
          </a:p>
          <a:p>
            <a:pPr algn="ctr">
              <a:spcBef>
                <a:spcPct val="50000"/>
              </a:spcBef>
            </a:pPr>
            <a:r>
              <a:rPr lang="en-US" sz="3200" dirty="0"/>
              <a:t>Sent him into a smallpox infected area.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3200"/>
              <a:buFont typeface="Arial"/>
              <a:buNone/>
            </a:pPr>
            <a:r>
              <a:rPr lang="en-US" sz="3200" b="1" i="0" u="none" strike="noStrike" cap="none">
                <a:solidFill>
                  <a:srgbClr val="92D050"/>
                </a:solidFill>
                <a:latin typeface="Arial"/>
                <a:ea typeface="Arial"/>
                <a:cs typeface="Arial"/>
                <a:sym typeface="Arial"/>
              </a:rPr>
              <a:t>Antibiotics</a:t>
            </a:r>
            <a:endParaRPr/>
          </a:p>
        </p:txBody>
      </p:sp>
      <p:sp>
        <p:nvSpPr>
          <p:cNvPr id="162" name="Google Shape;162;p28"/>
          <p:cNvSpPr txBox="1">
            <a:spLocks noGrp="1"/>
          </p:cNvSpPr>
          <p:nvPr>
            <p:ph type="body" idx="1"/>
          </p:nvPr>
        </p:nvSpPr>
        <p:spPr>
          <a:xfrm>
            <a:off x="596900" y="1414462"/>
            <a:ext cx="7772400" cy="4221162"/>
          </a:xfrm>
          <a:prstGeom prst="rect">
            <a:avLst/>
          </a:prstGeom>
          <a:solidFill>
            <a:schemeClr val="accent2"/>
          </a:solid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Antibiotics can </a:t>
            </a:r>
            <a:r>
              <a:rPr lang="en-US" sz="2800" b="1" i="1" u="none">
                <a:solidFill>
                  <a:srgbClr val="92D050"/>
                </a:solidFill>
                <a:latin typeface="Times New Roman"/>
                <a:ea typeface="Times New Roman"/>
                <a:cs typeface="Times New Roman"/>
                <a:sym typeface="Times New Roman"/>
              </a:rPr>
              <a:t>only</a:t>
            </a:r>
            <a:r>
              <a:rPr lang="en-US" sz="2800" b="0" i="0" u="none">
                <a:solidFill>
                  <a:srgbClr val="92D050"/>
                </a:solidFill>
                <a:latin typeface="Times New Roman"/>
                <a:ea typeface="Times New Roman"/>
                <a:cs typeface="Times New Roman"/>
                <a:sym typeface="Times New Roman"/>
              </a:rPr>
              <a:t> be used  to </a:t>
            </a:r>
            <a:r>
              <a:rPr lang="en-US" sz="2800" b="1" i="0" u="sng">
                <a:solidFill>
                  <a:srgbClr val="92D050"/>
                </a:solidFill>
                <a:latin typeface="Times New Roman"/>
                <a:ea typeface="Times New Roman"/>
                <a:cs typeface="Times New Roman"/>
                <a:sym typeface="Times New Roman"/>
              </a:rPr>
              <a:t>treat</a:t>
            </a:r>
            <a:r>
              <a:rPr lang="en-US" sz="2800" b="0" i="0" u="none">
                <a:solidFill>
                  <a:srgbClr val="92D050"/>
                </a:solidFill>
                <a:latin typeface="Times New Roman"/>
                <a:ea typeface="Times New Roman"/>
                <a:cs typeface="Times New Roman"/>
                <a:sym typeface="Times New Roman"/>
              </a:rPr>
              <a:t> </a:t>
            </a:r>
            <a:r>
              <a:rPr lang="en-US" sz="2800" b="1" i="0" u="none">
                <a:solidFill>
                  <a:srgbClr val="92D050"/>
                </a:solidFill>
                <a:latin typeface="Times New Roman"/>
                <a:ea typeface="Times New Roman"/>
                <a:cs typeface="Times New Roman"/>
                <a:sym typeface="Times New Roman"/>
              </a:rPr>
              <a:t>bacterial infections</a:t>
            </a:r>
            <a:r>
              <a:rPr lang="en-US" sz="2800" b="0" i="0" u="none">
                <a:solidFill>
                  <a:srgbClr val="92D050"/>
                </a:solidFill>
                <a:latin typeface="Times New Roman"/>
                <a:ea typeface="Times New Roman"/>
                <a:cs typeface="Times New Roman"/>
                <a:sym typeface="Times New Roman"/>
              </a:rPr>
              <a:t>!</a:t>
            </a:r>
            <a:endParaRPr/>
          </a:p>
          <a:p>
            <a:pPr marL="342900" marR="0" lvl="0" indent="-342900" algn="l" rtl="0">
              <a:lnSpc>
                <a:spcPct val="90000"/>
              </a:lnSpc>
              <a:spcBef>
                <a:spcPts val="56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Target </a:t>
            </a:r>
            <a:r>
              <a:rPr lang="en-US" sz="2800" b="1" i="0" u="none">
                <a:solidFill>
                  <a:srgbClr val="92D050"/>
                </a:solidFill>
                <a:latin typeface="Times New Roman"/>
                <a:ea typeface="Times New Roman"/>
                <a:cs typeface="Times New Roman"/>
                <a:sym typeface="Times New Roman"/>
              </a:rPr>
              <a:t>specific structures</a:t>
            </a:r>
            <a:r>
              <a:rPr lang="en-US" sz="2800" b="0" i="0" u="none">
                <a:solidFill>
                  <a:srgbClr val="92D050"/>
                </a:solidFill>
                <a:latin typeface="Times New Roman"/>
                <a:ea typeface="Times New Roman"/>
                <a:cs typeface="Times New Roman"/>
                <a:sym typeface="Times New Roman"/>
              </a:rPr>
              <a:t> on bacteria to kill them.</a:t>
            </a:r>
            <a:endParaRPr/>
          </a:p>
          <a:p>
            <a:pPr marL="342900" marR="0" lvl="0" indent="-342900" algn="l" rtl="0">
              <a:lnSpc>
                <a:spcPct val="90000"/>
              </a:lnSpc>
              <a:spcBef>
                <a:spcPts val="560"/>
              </a:spcBef>
              <a:spcAft>
                <a:spcPts val="0"/>
              </a:spcAft>
              <a:buClr>
                <a:srgbClr val="003399"/>
              </a:buClr>
              <a:buSzPts val="2520"/>
              <a:buFont typeface="Noto Sans Symbols"/>
              <a:buChar char="▪"/>
            </a:pPr>
            <a:r>
              <a:rPr lang="en-US" sz="2800" b="1" i="0" u="none">
                <a:solidFill>
                  <a:srgbClr val="92D050"/>
                </a:solidFill>
                <a:latin typeface="Times New Roman"/>
                <a:ea typeface="Times New Roman"/>
                <a:cs typeface="Times New Roman"/>
                <a:sym typeface="Times New Roman"/>
              </a:rPr>
              <a:t>First made from a fungus</a:t>
            </a:r>
            <a:r>
              <a:rPr lang="en-US" sz="2800" b="0" i="0" u="none">
                <a:solidFill>
                  <a:srgbClr val="92D050"/>
                </a:solidFill>
                <a:latin typeface="Times New Roman"/>
                <a:ea typeface="Times New Roman"/>
                <a:cs typeface="Times New Roman"/>
                <a:sym typeface="Times New Roman"/>
              </a:rPr>
              <a:t> (penicillin), now most are made </a:t>
            </a:r>
            <a:r>
              <a:rPr lang="en-US" sz="2800" b="1" i="0" u="none">
                <a:solidFill>
                  <a:srgbClr val="92D050"/>
                </a:solidFill>
                <a:latin typeface="Times New Roman"/>
                <a:ea typeface="Times New Roman"/>
                <a:cs typeface="Times New Roman"/>
                <a:sym typeface="Times New Roman"/>
              </a:rPr>
              <a:t>artificially</a:t>
            </a:r>
            <a:r>
              <a:rPr lang="en-US" sz="2800" b="0" i="0" u="none">
                <a:solidFill>
                  <a:srgbClr val="92D050"/>
                </a:solidFill>
                <a:latin typeface="Times New Roman"/>
                <a:ea typeface="Times New Roman"/>
                <a:cs typeface="Times New Roman"/>
                <a:sym typeface="Times New Roman"/>
              </a:rPr>
              <a:t>.</a:t>
            </a:r>
            <a:endParaRPr/>
          </a:p>
          <a:p>
            <a:pPr marL="342900" marR="0" lvl="0" indent="-342900" algn="l" rtl="0">
              <a:lnSpc>
                <a:spcPct val="90000"/>
              </a:lnSpc>
              <a:spcBef>
                <a:spcPts val="56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Unfortunately, </a:t>
            </a:r>
            <a:r>
              <a:rPr lang="en-US" sz="2800" b="1" i="0" u="none">
                <a:solidFill>
                  <a:srgbClr val="92D050"/>
                </a:solidFill>
                <a:latin typeface="Times New Roman"/>
                <a:ea typeface="Times New Roman"/>
                <a:cs typeface="Times New Roman"/>
                <a:sym typeface="Times New Roman"/>
              </a:rPr>
              <a:t>antibiotic resistance</a:t>
            </a:r>
            <a:r>
              <a:rPr lang="en-US" sz="2800" b="0" i="0" u="none">
                <a:solidFill>
                  <a:srgbClr val="92D050"/>
                </a:solidFill>
                <a:latin typeface="Times New Roman"/>
                <a:ea typeface="Times New Roman"/>
                <a:cs typeface="Times New Roman"/>
                <a:sym typeface="Times New Roman"/>
              </a:rPr>
              <a:t> (where the antibiotic doesn’t kill the target bacteria anymore) is becoming a </a:t>
            </a:r>
            <a:r>
              <a:rPr lang="en-US" sz="2800" b="1" i="0" u="none">
                <a:solidFill>
                  <a:srgbClr val="92D050"/>
                </a:solidFill>
                <a:latin typeface="Times New Roman"/>
                <a:ea typeface="Times New Roman"/>
                <a:cs typeface="Times New Roman"/>
                <a:sym typeface="Times New Roman"/>
              </a:rPr>
              <a:t>major</a:t>
            </a:r>
            <a:r>
              <a:rPr lang="en-US" sz="2800" b="0" i="0" u="none">
                <a:solidFill>
                  <a:srgbClr val="92D050"/>
                </a:solidFill>
                <a:latin typeface="Times New Roman"/>
                <a:ea typeface="Times New Roman"/>
                <a:cs typeface="Times New Roman"/>
                <a:sym typeface="Times New Roman"/>
              </a:rPr>
              <a:t> problem.</a:t>
            </a:r>
            <a:endParaRPr/>
          </a:p>
        </p:txBody>
      </p:sp>
    </p:spTree>
    <p:extLst>
      <p:ext uri="{BB962C8B-B14F-4D97-AF65-F5344CB8AC3E}">
        <p14:creationId xmlns:p14="http://schemas.microsoft.com/office/powerpoint/2010/main" val="12504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xEl>
                                              <p:pRg st="0" end="0"/>
                                            </p:txEl>
                                          </p:spTgt>
                                        </p:tgtEl>
                                        <p:attrNameLst>
                                          <p:attrName>style.visibility</p:attrName>
                                        </p:attrNameLst>
                                      </p:cBhvr>
                                      <p:to>
                                        <p:strVal val="visible"/>
                                      </p:to>
                                    </p:set>
                                    <p:animEffect transition="in" filter="fade">
                                      <p:cBhvr>
                                        <p:cTn id="12" dur="500"/>
                                        <p:tgtEl>
                                          <p:spTgt spid="1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xEl>
                                              <p:pRg st="1" end="1"/>
                                            </p:txEl>
                                          </p:spTgt>
                                        </p:tgtEl>
                                        <p:attrNameLst>
                                          <p:attrName>style.visibility</p:attrName>
                                        </p:attrNameLst>
                                      </p:cBhvr>
                                      <p:to>
                                        <p:strVal val="visible"/>
                                      </p:to>
                                    </p:set>
                                    <p:animEffect transition="in" filter="fade">
                                      <p:cBhvr>
                                        <p:cTn id="17" dur="500"/>
                                        <p:tgtEl>
                                          <p:spTgt spid="1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xEl>
                                              <p:pRg st="2" end="2"/>
                                            </p:txEl>
                                          </p:spTgt>
                                        </p:tgtEl>
                                        <p:attrNameLst>
                                          <p:attrName>style.visibility</p:attrName>
                                        </p:attrNameLst>
                                      </p:cBhvr>
                                      <p:to>
                                        <p:strVal val="visible"/>
                                      </p:to>
                                    </p:set>
                                    <p:animEffect transition="in" filter="fade">
                                      <p:cBhvr>
                                        <p:cTn id="22" dur="500"/>
                                        <p:tgtEl>
                                          <p:spTgt spid="1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2">
                                            <p:txEl>
                                              <p:pRg st="3" end="3"/>
                                            </p:txEl>
                                          </p:spTgt>
                                        </p:tgtEl>
                                        <p:attrNameLst>
                                          <p:attrName>style.visibility</p:attrName>
                                        </p:attrNameLst>
                                      </p:cBhvr>
                                      <p:to>
                                        <p:strVal val="visible"/>
                                      </p:to>
                                    </p:set>
                                    <p:animEffect transition="in" filter="fade">
                                      <p:cBhvr>
                                        <p:cTn id="27" dur="500"/>
                                        <p:tgtEl>
                                          <p:spTgt spid="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88937" y="336550"/>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3200"/>
              <a:buFont typeface="Arial"/>
              <a:buNone/>
            </a:pPr>
            <a:r>
              <a:rPr lang="en-US" sz="3200" b="1" i="0" u="none" strike="noStrike" cap="none">
                <a:solidFill>
                  <a:srgbClr val="92D050"/>
                </a:solidFill>
                <a:latin typeface="Arial"/>
                <a:ea typeface="Arial"/>
                <a:cs typeface="Arial"/>
                <a:sym typeface="Arial"/>
              </a:rPr>
              <a:t>Antivirals</a:t>
            </a:r>
            <a:endParaRPr/>
          </a:p>
        </p:txBody>
      </p:sp>
      <p:sp>
        <p:nvSpPr>
          <p:cNvPr id="168" name="Google Shape;168;p29"/>
          <p:cNvSpPr txBox="1">
            <a:spLocks noGrp="1"/>
          </p:cNvSpPr>
          <p:nvPr>
            <p:ph type="body" idx="1"/>
          </p:nvPr>
        </p:nvSpPr>
        <p:spPr>
          <a:xfrm>
            <a:off x="382587" y="1252537"/>
            <a:ext cx="8378825" cy="4306887"/>
          </a:xfrm>
          <a:prstGeom prst="rect">
            <a:avLst/>
          </a:prstGeom>
          <a:solidFill>
            <a:schemeClr val="accent2"/>
          </a:solid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Antivirals can </a:t>
            </a:r>
            <a:r>
              <a:rPr lang="en-US" sz="2800" b="1" i="1" u="none">
                <a:solidFill>
                  <a:srgbClr val="92D050"/>
                </a:solidFill>
                <a:latin typeface="Times New Roman"/>
                <a:ea typeface="Times New Roman"/>
                <a:cs typeface="Times New Roman"/>
                <a:sym typeface="Times New Roman"/>
              </a:rPr>
              <a:t>only</a:t>
            </a:r>
            <a:r>
              <a:rPr lang="en-US" sz="2800" b="0" i="0" u="none">
                <a:solidFill>
                  <a:srgbClr val="92D050"/>
                </a:solidFill>
                <a:latin typeface="Times New Roman"/>
                <a:ea typeface="Times New Roman"/>
                <a:cs typeface="Times New Roman"/>
                <a:sym typeface="Times New Roman"/>
              </a:rPr>
              <a:t> be used  to </a:t>
            </a:r>
            <a:r>
              <a:rPr lang="en-US" sz="2800" b="1" i="0" u="sng">
                <a:solidFill>
                  <a:srgbClr val="92D050"/>
                </a:solidFill>
                <a:latin typeface="Times New Roman"/>
                <a:ea typeface="Times New Roman"/>
                <a:cs typeface="Times New Roman"/>
                <a:sym typeface="Times New Roman"/>
              </a:rPr>
              <a:t>treat</a:t>
            </a:r>
            <a:r>
              <a:rPr lang="en-US" sz="2800" b="0" i="0" u="none">
                <a:solidFill>
                  <a:srgbClr val="92D050"/>
                </a:solidFill>
                <a:latin typeface="Times New Roman"/>
                <a:ea typeface="Times New Roman"/>
                <a:cs typeface="Times New Roman"/>
                <a:sym typeface="Times New Roman"/>
              </a:rPr>
              <a:t> certain </a:t>
            </a:r>
            <a:r>
              <a:rPr lang="en-US" sz="2800" b="1" i="0" u="none">
                <a:solidFill>
                  <a:srgbClr val="92D050"/>
                </a:solidFill>
                <a:latin typeface="Times New Roman"/>
                <a:ea typeface="Times New Roman"/>
                <a:cs typeface="Times New Roman"/>
                <a:sym typeface="Times New Roman"/>
              </a:rPr>
              <a:t>viral infections</a:t>
            </a:r>
            <a:r>
              <a:rPr lang="en-US" sz="2800" b="0" i="0" u="none">
                <a:solidFill>
                  <a:srgbClr val="92D050"/>
                </a:solidFill>
                <a:latin typeface="Times New Roman"/>
                <a:ea typeface="Times New Roman"/>
                <a:cs typeface="Times New Roman"/>
                <a:sym typeface="Times New Roman"/>
              </a:rPr>
              <a:t>!</a:t>
            </a:r>
            <a:endParaRPr/>
          </a:p>
          <a:p>
            <a:pPr marL="342900" marR="0" lvl="0" indent="-342900" algn="l" rtl="0">
              <a:lnSpc>
                <a:spcPct val="90000"/>
              </a:lnSpc>
              <a:spcBef>
                <a:spcPts val="56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Does </a:t>
            </a:r>
            <a:r>
              <a:rPr lang="en-US" sz="2800" b="1" i="0" u="sng">
                <a:solidFill>
                  <a:srgbClr val="92D050"/>
                </a:solidFill>
                <a:latin typeface="Times New Roman"/>
                <a:ea typeface="Times New Roman"/>
                <a:cs typeface="Times New Roman"/>
                <a:sym typeface="Times New Roman"/>
              </a:rPr>
              <a:t>not</a:t>
            </a:r>
            <a:r>
              <a:rPr lang="en-US" sz="2800" b="0" i="0" u="none">
                <a:solidFill>
                  <a:srgbClr val="92D050"/>
                </a:solidFill>
                <a:latin typeface="Times New Roman"/>
                <a:ea typeface="Times New Roman"/>
                <a:cs typeface="Times New Roman"/>
                <a:sym typeface="Times New Roman"/>
              </a:rPr>
              <a:t> “kill” or disarm the virus permanently; only shortens symptoms by 1-2 days.</a:t>
            </a:r>
            <a:endParaRPr/>
          </a:p>
          <a:p>
            <a:pPr marL="342900" marR="0" lvl="0" indent="-342900" algn="l" rtl="0">
              <a:lnSpc>
                <a:spcPct val="90000"/>
              </a:lnSpc>
              <a:spcBef>
                <a:spcPts val="56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Usually only prescribed to patients with </a:t>
            </a:r>
            <a:r>
              <a:rPr lang="en-US" sz="2800" b="1" i="0" u="none">
                <a:solidFill>
                  <a:srgbClr val="92D050"/>
                </a:solidFill>
                <a:latin typeface="Times New Roman"/>
                <a:ea typeface="Times New Roman"/>
                <a:cs typeface="Times New Roman"/>
                <a:sym typeface="Times New Roman"/>
              </a:rPr>
              <a:t>life</a:t>
            </a:r>
            <a:r>
              <a:rPr lang="en-US" sz="2800" b="0" i="0" u="none">
                <a:solidFill>
                  <a:srgbClr val="92D050"/>
                </a:solidFill>
                <a:latin typeface="Times New Roman"/>
                <a:ea typeface="Times New Roman"/>
                <a:cs typeface="Times New Roman"/>
                <a:sym typeface="Times New Roman"/>
              </a:rPr>
              <a:t> </a:t>
            </a:r>
            <a:r>
              <a:rPr lang="en-US" sz="2800" b="1" i="0" u="none">
                <a:solidFill>
                  <a:srgbClr val="92D050"/>
                </a:solidFill>
                <a:latin typeface="Times New Roman"/>
                <a:ea typeface="Times New Roman"/>
                <a:cs typeface="Times New Roman"/>
                <a:sym typeface="Times New Roman"/>
              </a:rPr>
              <a:t>threatening</a:t>
            </a:r>
            <a:r>
              <a:rPr lang="en-US" sz="2800" b="0" i="0" u="none">
                <a:solidFill>
                  <a:srgbClr val="92D050"/>
                </a:solidFill>
                <a:latin typeface="Times New Roman"/>
                <a:ea typeface="Times New Roman"/>
                <a:cs typeface="Times New Roman"/>
                <a:sym typeface="Times New Roman"/>
              </a:rPr>
              <a:t> </a:t>
            </a:r>
            <a:r>
              <a:rPr lang="en-US" sz="2800" b="1" i="0" u="none">
                <a:solidFill>
                  <a:srgbClr val="92D050"/>
                </a:solidFill>
                <a:latin typeface="Times New Roman"/>
                <a:ea typeface="Times New Roman"/>
                <a:cs typeface="Times New Roman"/>
                <a:sym typeface="Times New Roman"/>
              </a:rPr>
              <a:t>symptoms</a:t>
            </a:r>
            <a:r>
              <a:rPr lang="en-US" sz="2800" b="0" i="0" u="none">
                <a:solidFill>
                  <a:srgbClr val="92D050"/>
                </a:solidFill>
                <a:latin typeface="Times New Roman"/>
                <a:ea typeface="Times New Roman"/>
                <a:cs typeface="Times New Roman"/>
                <a:sym typeface="Times New Roman"/>
              </a:rPr>
              <a:t> or those that have a greater chance of </a:t>
            </a:r>
            <a:r>
              <a:rPr lang="en-US" sz="2800" b="1" i="0" u="none">
                <a:solidFill>
                  <a:srgbClr val="92D050"/>
                </a:solidFill>
                <a:latin typeface="Times New Roman"/>
                <a:ea typeface="Times New Roman"/>
                <a:cs typeface="Times New Roman"/>
                <a:sym typeface="Times New Roman"/>
              </a:rPr>
              <a:t>developing</a:t>
            </a:r>
            <a:r>
              <a:rPr lang="en-US" sz="2800" b="0" i="0" u="none">
                <a:solidFill>
                  <a:srgbClr val="92D050"/>
                </a:solidFill>
                <a:latin typeface="Times New Roman"/>
                <a:ea typeface="Times New Roman"/>
                <a:cs typeface="Times New Roman"/>
                <a:sym typeface="Times New Roman"/>
              </a:rPr>
              <a:t> </a:t>
            </a:r>
            <a:r>
              <a:rPr lang="en-US" sz="2800" b="1" i="0" u="none">
                <a:solidFill>
                  <a:srgbClr val="92D050"/>
                </a:solidFill>
                <a:latin typeface="Times New Roman"/>
                <a:ea typeface="Times New Roman"/>
                <a:cs typeface="Times New Roman"/>
                <a:sym typeface="Times New Roman"/>
              </a:rPr>
              <a:t>complications</a:t>
            </a:r>
            <a:r>
              <a:rPr lang="en-US" sz="2800" b="0" i="0" u="none">
                <a:solidFill>
                  <a:srgbClr val="92D050"/>
                </a:solidFill>
                <a:latin typeface="Times New Roman"/>
                <a:ea typeface="Times New Roman"/>
                <a:cs typeface="Times New Roman"/>
                <a:sym typeface="Times New Roman"/>
              </a:rPr>
              <a:t> (because of their age or they have a high-risk medical condition).</a:t>
            </a:r>
            <a:endParaRPr/>
          </a:p>
          <a:p>
            <a:pPr marL="342900" marR="0" lvl="0" indent="-342900" algn="l" rtl="0">
              <a:lnSpc>
                <a:spcPct val="90000"/>
              </a:lnSpc>
              <a:spcBef>
                <a:spcPts val="56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Just like antibiotics, there is evidence of </a:t>
            </a:r>
            <a:r>
              <a:rPr lang="en-US" sz="2800" b="1" i="0" u="none">
                <a:solidFill>
                  <a:srgbClr val="92D050"/>
                </a:solidFill>
                <a:latin typeface="Times New Roman"/>
                <a:ea typeface="Times New Roman"/>
                <a:cs typeface="Times New Roman"/>
                <a:sym typeface="Times New Roman"/>
              </a:rPr>
              <a:t>antiviral resistance</a:t>
            </a:r>
            <a:r>
              <a:rPr lang="en-US" sz="2800" b="0" i="0" u="none">
                <a:solidFill>
                  <a:srgbClr val="92D050"/>
                </a:solidFill>
                <a:latin typeface="Times New Roman"/>
                <a:ea typeface="Times New Roman"/>
                <a:cs typeface="Times New Roman"/>
                <a:sym typeface="Times New Roman"/>
              </a:rPr>
              <a:t> too!</a:t>
            </a:r>
            <a:endParaRPr/>
          </a:p>
          <a:p>
            <a:pPr marL="342900" marR="0" lvl="0" indent="-182880" algn="l" rtl="0">
              <a:spcBef>
                <a:spcPts val="560"/>
              </a:spcBef>
              <a:spcAft>
                <a:spcPts val="0"/>
              </a:spcAft>
              <a:buClr>
                <a:srgbClr val="003399"/>
              </a:buClr>
              <a:buSzPts val="2520"/>
              <a:buFont typeface="Noto Sans Symbols"/>
              <a:buNone/>
            </a:pPr>
            <a:endParaRPr sz="2800" b="0" i="0" u="none">
              <a:solidFill>
                <a:srgbClr val="92D05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58212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3200"/>
              <a:buFont typeface="Arial"/>
              <a:buNone/>
            </a:pPr>
            <a:r>
              <a:rPr lang="en-US" sz="3200" b="1" i="0" u="none" strike="noStrike" cap="none">
                <a:solidFill>
                  <a:srgbClr val="92D050"/>
                </a:solidFill>
                <a:latin typeface="Arial"/>
                <a:ea typeface="Arial"/>
                <a:cs typeface="Arial"/>
                <a:sym typeface="Arial"/>
              </a:rPr>
              <a:t>Vaccination</a:t>
            </a:r>
            <a:endParaRPr/>
          </a:p>
        </p:txBody>
      </p:sp>
      <p:sp>
        <p:nvSpPr>
          <p:cNvPr id="174" name="Google Shape;174;p30"/>
          <p:cNvSpPr txBox="1">
            <a:spLocks noGrp="1"/>
          </p:cNvSpPr>
          <p:nvPr>
            <p:ph type="body" idx="1"/>
          </p:nvPr>
        </p:nvSpPr>
        <p:spPr>
          <a:xfrm>
            <a:off x="685800" y="1620837"/>
            <a:ext cx="8094662" cy="4246562"/>
          </a:xfrm>
          <a:prstGeom prst="rect">
            <a:avLst/>
          </a:prstGeom>
          <a:solidFill>
            <a:schemeClr val="accent2"/>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99"/>
              </a:buClr>
              <a:buSzPts val="2520"/>
              <a:buFont typeface="Noto Sans Symbols"/>
              <a:buChar char="▪"/>
            </a:pPr>
            <a:r>
              <a:rPr lang="en-US" sz="2800" b="1" i="0" u="none">
                <a:solidFill>
                  <a:srgbClr val="92D050"/>
                </a:solidFill>
                <a:latin typeface="Times New Roman"/>
                <a:ea typeface="Times New Roman"/>
                <a:cs typeface="Times New Roman"/>
                <a:sym typeface="Times New Roman"/>
              </a:rPr>
              <a:t>Vaccines</a:t>
            </a:r>
            <a:r>
              <a:rPr lang="en-US" sz="2800" b="0" i="0" u="none">
                <a:solidFill>
                  <a:srgbClr val="92D050"/>
                </a:solidFill>
                <a:latin typeface="Times New Roman"/>
                <a:ea typeface="Times New Roman"/>
                <a:cs typeface="Times New Roman"/>
                <a:sym typeface="Times New Roman"/>
              </a:rPr>
              <a:t> can only be used to </a:t>
            </a:r>
            <a:r>
              <a:rPr lang="en-US" sz="2800" b="1" i="0" u="sng">
                <a:solidFill>
                  <a:srgbClr val="92D050"/>
                </a:solidFill>
                <a:latin typeface="Times New Roman"/>
                <a:ea typeface="Times New Roman"/>
                <a:cs typeface="Times New Roman"/>
                <a:sym typeface="Times New Roman"/>
              </a:rPr>
              <a:t>prevent</a:t>
            </a:r>
            <a:r>
              <a:rPr lang="en-US" sz="2800" b="0" i="0" u="none">
                <a:solidFill>
                  <a:srgbClr val="92D050"/>
                </a:solidFill>
                <a:latin typeface="Times New Roman"/>
                <a:ea typeface="Times New Roman"/>
                <a:cs typeface="Times New Roman"/>
                <a:sym typeface="Times New Roman"/>
              </a:rPr>
              <a:t> infections (both viral and bacterial) from leading to disease.</a:t>
            </a:r>
            <a:endParaRPr/>
          </a:p>
          <a:p>
            <a:pPr marL="342900" marR="0" lvl="0" indent="-342900" algn="l" rtl="0">
              <a:lnSpc>
                <a:spcPct val="100000"/>
              </a:lnSpc>
              <a:spcBef>
                <a:spcPts val="56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“Trick” your immune system to make </a:t>
            </a:r>
            <a:r>
              <a:rPr lang="en-US" sz="2800" b="1" i="0" u="none">
                <a:solidFill>
                  <a:srgbClr val="92D050"/>
                </a:solidFill>
                <a:latin typeface="Times New Roman"/>
                <a:ea typeface="Times New Roman"/>
                <a:cs typeface="Times New Roman"/>
                <a:sym typeface="Times New Roman"/>
              </a:rPr>
              <a:t>antibodies</a:t>
            </a:r>
            <a:r>
              <a:rPr lang="en-US" sz="2800" b="0" i="0" u="none">
                <a:solidFill>
                  <a:srgbClr val="92D050"/>
                </a:solidFill>
                <a:latin typeface="Times New Roman"/>
                <a:ea typeface="Times New Roman"/>
                <a:cs typeface="Times New Roman"/>
                <a:sym typeface="Times New Roman"/>
              </a:rPr>
              <a:t> that destroy </a:t>
            </a:r>
            <a:r>
              <a:rPr lang="en-US" sz="2800" b="1" i="0" u="none">
                <a:solidFill>
                  <a:srgbClr val="92D050"/>
                </a:solidFill>
                <a:latin typeface="Times New Roman"/>
                <a:ea typeface="Times New Roman"/>
                <a:cs typeface="Times New Roman"/>
                <a:sym typeface="Times New Roman"/>
              </a:rPr>
              <a:t>foreign </a:t>
            </a:r>
            <a:r>
              <a:rPr lang="en-US" sz="2800" b="0" i="0" u="none">
                <a:solidFill>
                  <a:srgbClr val="92D050"/>
                </a:solidFill>
                <a:latin typeface="Times New Roman"/>
                <a:ea typeface="Times New Roman"/>
                <a:cs typeface="Times New Roman"/>
                <a:sym typeface="Times New Roman"/>
              </a:rPr>
              <a:t>“bodies” or </a:t>
            </a:r>
            <a:r>
              <a:rPr lang="en-US" sz="2800" b="1" i="0" u="none">
                <a:solidFill>
                  <a:srgbClr val="92D050"/>
                </a:solidFill>
                <a:latin typeface="Times New Roman"/>
                <a:ea typeface="Times New Roman"/>
                <a:cs typeface="Times New Roman"/>
                <a:sym typeface="Times New Roman"/>
              </a:rPr>
              <a:t>particles</a:t>
            </a:r>
            <a:r>
              <a:rPr lang="en-US" sz="2800" b="0" i="0" u="none">
                <a:solidFill>
                  <a:srgbClr val="92D050"/>
                </a:solidFill>
                <a:latin typeface="Times New Roman"/>
                <a:ea typeface="Times New Roman"/>
                <a:cs typeface="Times New Roman"/>
                <a:sym typeface="Times New Roman"/>
              </a:rPr>
              <a:t> (such as bacteria and viruses).  Your body remembers (memory cells) how to make these antibodies when the real thing invades.</a:t>
            </a:r>
            <a:endParaRPr/>
          </a:p>
          <a:p>
            <a:pPr marL="342900" marR="0" lvl="0" indent="-342900" algn="l" rtl="0">
              <a:lnSpc>
                <a:spcPct val="100000"/>
              </a:lnSpc>
              <a:spcBef>
                <a:spcPts val="560"/>
              </a:spcBef>
              <a:spcAft>
                <a:spcPts val="0"/>
              </a:spcAft>
              <a:buClr>
                <a:srgbClr val="003399"/>
              </a:buClr>
              <a:buSzPts val="2520"/>
              <a:buFont typeface="Noto Sans Symbols"/>
              <a:buChar char="▪"/>
            </a:pPr>
            <a:r>
              <a:rPr lang="en-US" sz="2800" b="0" i="0" u="none">
                <a:solidFill>
                  <a:srgbClr val="92D050"/>
                </a:solidFill>
                <a:latin typeface="Times New Roman"/>
                <a:ea typeface="Times New Roman"/>
                <a:cs typeface="Times New Roman"/>
                <a:sym typeface="Times New Roman"/>
              </a:rPr>
              <a:t>Made from a </a:t>
            </a:r>
            <a:r>
              <a:rPr lang="en-US" sz="2800" b="1" i="0" u="none">
                <a:solidFill>
                  <a:srgbClr val="92D050"/>
                </a:solidFill>
                <a:latin typeface="Times New Roman"/>
                <a:ea typeface="Times New Roman"/>
                <a:cs typeface="Times New Roman"/>
                <a:sym typeface="Times New Roman"/>
              </a:rPr>
              <a:t>weakened</a:t>
            </a:r>
            <a:r>
              <a:rPr lang="en-US" sz="2800" b="0" i="0" u="none">
                <a:solidFill>
                  <a:srgbClr val="92D050"/>
                </a:solidFill>
                <a:latin typeface="Times New Roman"/>
                <a:ea typeface="Times New Roman"/>
                <a:cs typeface="Times New Roman"/>
                <a:sym typeface="Times New Roman"/>
              </a:rPr>
              <a:t> </a:t>
            </a:r>
            <a:r>
              <a:rPr lang="en-US" sz="2800" b="1" i="0" u="none">
                <a:solidFill>
                  <a:srgbClr val="92D050"/>
                </a:solidFill>
                <a:latin typeface="Times New Roman"/>
                <a:ea typeface="Times New Roman"/>
                <a:cs typeface="Times New Roman"/>
                <a:sym typeface="Times New Roman"/>
              </a:rPr>
              <a:t>virus</a:t>
            </a:r>
            <a:r>
              <a:rPr lang="en-US" sz="2800" b="0" i="0" u="none">
                <a:solidFill>
                  <a:srgbClr val="92D050"/>
                </a:solidFill>
                <a:latin typeface="Times New Roman"/>
                <a:ea typeface="Times New Roman"/>
                <a:cs typeface="Times New Roman"/>
                <a:sym typeface="Times New Roman"/>
              </a:rPr>
              <a:t>, </a:t>
            </a:r>
            <a:r>
              <a:rPr lang="en-US" sz="2800" b="1" i="0" u="none">
                <a:solidFill>
                  <a:srgbClr val="92D050"/>
                </a:solidFill>
                <a:latin typeface="Times New Roman"/>
                <a:ea typeface="Times New Roman"/>
                <a:cs typeface="Times New Roman"/>
                <a:sym typeface="Times New Roman"/>
              </a:rPr>
              <a:t>inactivated</a:t>
            </a:r>
            <a:r>
              <a:rPr lang="en-US" sz="2800" b="0" i="0" u="none">
                <a:solidFill>
                  <a:srgbClr val="92D050"/>
                </a:solidFill>
                <a:latin typeface="Times New Roman"/>
                <a:ea typeface="Times New Roman"/>
                <a:cs typeface="Times New Roman"/>
                <a:sym typeface="Times New Roman"/>
              </a:rPr>
              <a:t> </a:t>
            </a:r>
            <a:r>
              <a:rPr lang="en-US" sz="2800" b="1" i="0" u="none">
                <a:solidFill>
                  <a:srgbClr val="92D050"/>
                </a:solidFill>
                <a:latin typeface="Times New Roman"/>
                <a:ea typeface="Times New Roman"/>
                <a:cs typeface="Times New Roman"/>
                <a:sym typeface="Times New Roman"/>
              </a:rPr>
              <a:t>virus</a:t>
            </a:r>
            <a:r>
              <a:rPr lang="en-US" sz="2800" b="0" i="0" u="none">
                <a:solidFill>
                  <a:srgbClr val="92D050"/>
                </a:solidFill>
                <a:latin typeface="Times New Roman"/>
                <a:ea typeface="Times New Roman"/>
                <a:cs typeface="Times New Roman"/>
                <a:sym typeface="Times New Roman"/>
              </a:rPr>
              <a:t>, or by using only part of the </a:t>
            </a:r>
            <a:r>
              <a:rPr lang="en-US" sz="2800" b="1" i="0" u="none">
                <a:solidFill>
                  <a:srgbClr val="92D050"/>
                </a:solidFill>
                <a:latin typeface="Times New Roman"/>
                <a:ea typeface="Times New Roman"/>
                <a:cs typeface="Times New Roman"/>
                <a:sym typeface="Times New Roman"/>
              </a:rPr>
              <a:t>virus/bacteria</a:t>
            </a:r>
            <a:r>
              <a:rPr lang="en-US" sz="2800" b="0" i="0" u="none">
                <a:solidFill>
                  <a:srgbClr val="92D050"/>
                </a:solidFill>
                <a:latin typeface="Times New Roman"/>
                <a:ea typeface="Times New Roman"/>
                <a:cs typeface="Times New Roman"/>
                <a:sym typeface="Times New Roman"/>
              </a:rPr>
              <a:t> itself.</a:t>
            </a:r>
            <a:endParaRPr/>
          </a:p>
          <a:p>
            <a:pPr marL="342900" marR="0" lvl="0" indent="-342900" algn="l" rtl="0">
              <a:lnSpc>
                <a:spcPct val="100000"/>
              </a:lnSpc>
              <a:spcBef>
                <a:spcPts val="560"/>
              </a:spcBef>
              <a:spcAft>
                <a:spcPts val="0"/>
              </a:spcAft>
              <a:buClr>
                <a:srgbClr val="003399"/>
              </a:buClr>
              <a:buSzPts val="2520"/>
              <a:buFont typeface="Noto Sans Symbols"/>
              <a:buNone/>
            </a:pPr>
            <a:endParaRPr sz="2800" b="0" i="0" u="none">
              <a:solidFill>
                <a:srgbClr val="000000"/>
              </a:solidFill>
              <a:latin typeface="Arial"/>
              <a:ea typeface="Arial"/>
              <a:cs typeface="Arial"/>
              <a:sym typeface="Arial"/>
            </a:endParaRPr>
          </a:p>
          <a:p>
            <a:pPr marL="342900" marR="0" lvl="0" indent="-182880" algn="l" rtl="0">
              <a:spcBef>
                <a:spcPts val="560"/>
              </a:spcBef>
              <a:spcAft>
                <a:spcPts val="0"/>
              </a:spcAft>
              <a:buClr>
                <a:srgbClr val="003399"/>
              </a:buClr>
              <a:buSzPts val="2520"/>
              <a:buFont typeface="Noto Sans Symbols"/>
              <a:buNone/>
            </a:pPr>
            <a:endParaRPr sz="2800" b="0" i="0" u="none">
              <a:solidFill>
                <a:srgbClr val="000000"/>
              </a:solidFill>
              <a:latin typeface="Arial"/>
              <a:ea typeface="Arial"/>
              <a:cs typeface="Arial"/>
              <a:sym typeface="Arial"/>
            </a:endParaRPr>
          </a:p>
        </p:txBody>
      </p:sp>
      <p:sp>
        <p:nvSpPr>
          <p:cNvPr id="175" name="Google Shape;175;p30"/>
          <p:cNvSpPr txBox="1"/>
          <p:nvPr/>
        </p:nvSpPr>
        <p:spPr>
          <a:xfrm>
            <a:off x="7181850" y="5321300"/>
            <a:ext cx="1598612" cy="5222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400"/>
              <a:buFont typeface="Arial"/>
              <a:buNone/>
            </a:pPr>
            <a:r>
              <a:rPr lang="en-US" sz="1400" b="1" i="0" u="none">
                <a:solidFill>
                  <a:srgbClr val="92D050"/>
                </a:solidFill>
                <a:latin typeface="Arial"/>
                <a:ea typeface="Arial"/>
                <a:cs typeface="Arial"/>
                <a:sym typeface="Arial"/>
              </a:rPr>
              <a:t>VIDEO CLIP:</a:t>
            </a:r>
            <a:endParaRPr/>
          </a:p>
          <a:p>
            <a:pPr marL="0" marR="0" lvl="0" indent="0" algn="ctr" rtl="0">
              <a:lnSpc>
                <a:spcPct val="100000"/>
              </a:lnSpc>
              <a:spcBef>
                <a:spcPts val="0"/>
              </a:spcBef>
              <a:spcAft>
                <a:spcPts val="0"/>
              </a:spcAft>
              <a:buClr>
                <a:srgbClr val="92D050"/>
              </a:buClr>
              <a:buSzPts val="1400"/>
              <a:buFont typeface="Arial"/>
              <a:buNone/>
            </a:pPr>
            <a:r>
              <a:rPr lang="en-US" sz="1400" b="1" i="0" u="none">
                <a:solidFill>
                  <a:srgbClr val="92D050"/>
                </a:solidFill>
                <a:latin typeface="Arial"/>
                <a:ea typeface="Arial"/>
                <a:cs typeface="Arial"/>
                <a:sym typeface="Arial"/>
              </a:rPr>
              <a:t>Vaccination</a:t>
            </a:r>
            <a:endParaRPr/>
          </a:p>
        </p:txBody>
      </p:sp>
    </p:spTree>
    <p:extLst>
      <p:ext uri="{BB962C8B-B14F-4D97-AF65-F5344CB8AC3E}">
        <p14:creationId xmlns:p14="http://schemas.microsoft.com/office/powerpoint/2010/main" val="267802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1" end="1"/>
                                            </p:txEl>
                                          </p:spTgt>
                                        </p:tgtEl>
                                        <p:attrNameLst>
                                          <p:attrName>style.visibility</p:attrName>
                                        </p:attrNameLst>
                                      </p:cBhvr>
                                      <p:to>
                                        <p:strVal val="visible"/>
                                      </p:to>
                                    </p:set>
                                    <p:animEffect transition="in" filter="fade">
                                      <p:cBhvr>
                                        <p:cTn id="17" dur="500"/>
                                        <p:tgtEl>
                                          <p:spTgt spid="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2" end="2"/>
                                            </p:txEl>
                                          </p:spTgt>
                                        </p:tgtEl>
                                        <p:attrNameLst>
                                          <p:attrName>style.visibility</p:attrName>
                                        </p:attrNameLst>
                                      </p:cBhvr>
                                      <p:to>
                                        <p:strVal val="visible"/>
                                      </p:to>
                                    </p:set>
                                    <p:animEffect transition="in" filter="fade">
                                      <p:cBhvr>
                                        <p:cTn id="22" dur="500"/>
                                        <p:tgtEl>
                                          <p:spTgt spid="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3" end="3"/>
                                            </p:txEl>
                                          </p:spTgt>
                                        </p:tgtEl>
                                        <p:attrNameLst>
                                          <p:attrName>style.visibility</p:attrName>
                                        </p:attrNameLst>
                                      </p:cBhvr>
                                      <p:to>
                                        <p:strVal val="visible"/>
                                      </p:to>
                                    </p:set>
                                    <p:animEffect transition="in" filter="fade">
                                      <p:cBhvr>
                                        <p:cTn id="27" dur="500"/>
                                        <p:tgtEl>
                                          <p:spTgt spid="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4" end="4"/>
                                            </p:txEl>
                                          </p:spTgt>
                                        </p:tgtEl>
                                        <p:attrNameLst>
                                          <p:attrName>style.visibility</p:attrName>
                                        </p:attrNameLst>
                                      </p:cBhvr>
                                      <p:to>
                                        <p:strVal val="visible"/>
                                      </p:to>
                                    </p:set>
                                    <p:animEffect transition="in" filter="fade">
                                      <p:cBhvr>
                                        <p:cTn id="32" dur="500"/>
                                        <p:tgtEl>
                                          <p:spTgt spid="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5"/>
                                        </p:tgtEl>
                                        <p:attrNameLst>
                                          <p:attrName>style.visibility</p:attrName>
                                        </p:attrNameLst>
                                      </p:cBhvr>
                                      <p:to>
                                        <p:strVal val="visible"/>
                                      </p:to>
                                    </p:set>
                                    <p:anim calcmode="lin" valueType="num">
                                      <p:cBhvr additive="base">
                                        <p:cTn id="37" dur="500"/>
                                        <p:tgtEl>
                                          <p:spTgt spid="175"/>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75"/>
                                        </p:tgtEl>
                                        <p:attrNameLst>
                                          <p:attrName>style.visibility</p:attrName>
                                        </p:attrNameLst>
                                      </p:cBhvr>
                                      <p:to>
                                        <p:strVal val="visible"/>
                                      </p:to>
                                    </p:set>
                                    <p:anim calcmode="lin" valueType="num">
                                      <p:cBhvr additive="base">
                                        <p:cTn id="40" dur="500"/>
                                        <p:tgtEl>
                                          <p:spTgt spid="175"/>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5"/>
                                        </p:tgtEl>
                                        <p:attrNameLst>
                                          <p:attrName>style.visibility</p:attrName>
                                        </p:attrNameLst>
                                      </p:cBhvr>
                                      <p:to>
                                        <p:strVal val="visible"/>
                                      </p:to>
                                    </p:set>
                                    <p:anim calcmode="lin" valueType="num">
                                      <p:cBhvr additive="base">
                                        <p:cTn id="43" dur="500"/>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1"/>
          <p:cNvPicPr preferRelativeResize="0"/>
          <p:nvPr/>
        </p:nvPicPr>
        <p:blipFill rotWithShape="1">
          <a:blip r:embed="rId3">
            <a:alphaModFix/>
          </a:blip>
          <a:srcRect/>
          <a:stretch/>
        </p:blipFill>
        <p:spPr>
          <a:xfrm>
            <a:off x="577850" y="207962"/>
            <a:ext cx="7988300" cy="6037262"/>
          </a:xfrm>
          <a:prstGeom prst="rect">
            <a:avLst/>
          </a:prstGeom>
          <a:noFill/>
          <a:ln>
            <a:noFill/>
          </a:ln>
        </p:spPr>
      </p:pic>
    </p:spTree>
    <p:extLst>
      <p:ext uri="{BB962C8B-B14F-4D97-AF65-F5344CB8AC3E}">
        <p14:creationId xmlns:p14="http://schemas.microsoft.com/office/powerpoint/2010/main" val="1764779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3200"/>
              <a:buFont typeface="Arial"/>
              <a:buNone/>
            </a:pPr>
            <a:r>
              <a:rPr lang="en-US" sz="3200" b="1" i="0" u="none" strike="noStrike" cap="none">
                <a:solidFill>
                  <a:srgbClr val="92D050"/>
                </a:solidFill>
                <a:latin typeface="Arial"/>
                <a:ea typeface="Arial"/>
                <a:cs typeface="Arial"/>
                <a:sym typeface="Arial"/>
              </a:rPr>
              <a:t>To Review....</a:t>
            </a:r>
            <a:endParaRPr/>
          </a:p>
        </p:txBody>
      </p:sp>
      <p:sp>
        <p:nvSpPr>
          <p:cNvPr id="186" name="Google Shape;186;p32"/>
          <p:cNvSpPr txBox="1">
            <a:spLocks noGrp="1"/>
          </p:cNvSpPr>
          <p:nvPr>
            <p:ph type="body" idx="1"/>
          </p:nvPr>
        </p:nvSpPr>
        <p:spPr>
          <a:xfrm>
            <a:off x="685800" y="1547812"/>
            <a:ext cx="7772400" cy="4319587"/>
          </a:xfrm>
          <a:prstGeom prst="rect">
            <a:avLst/>
          </a:prstGeom>
          <a:solidFill>
            <a:schemeClr val="accent2"/>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99"/>
              </a:buClr>
              <a:buSzPts val="2880"/>
              <a:buFont typeface="Noto Sans Symbols"/>
              <a:buChar char="▪"/>
            </a:pPr>
            <a:r>
              <a:rPr lang="en-US" sz="3200" b="0" i="0" u="none">
                <a:solidFill>
                  <a:srgbClr val="92D050"/>
                </a:solidFill>
                <a:latin typeface="Times New Roman"/>
                <a:ea typeface="Times New Roman"/>
                <a:cs typeface="Times New Roman"/>
                <a:sym typeface="Times New Roman"/>
              </a:rPr>
              <a:t>What are the differences between viruses and bacteria?</a:t>
            </a:r>
            <a:endParaRPr/>
          </a:p>
          <a:p>
            <a:pPr marL="342900" marR="0" lvl="0" indent="-342900" algn="l" rtl="0">
              <a:lnSpc>
                <a:spcPct val="100000"/>
              </a:lnSpc>
              <a:spcBef>
                <a:spcPts val="640"/>
              </a:spcBef>
              <a:spcAft>
                <a:spcPts val="0"/>
              </a:spcAft>
              <a:buClr>
                <a:srgbClr val="003399"/>
              </a:buClr>
              <a:buSzPts val="2880"/>
              <a:buFont typeface="Noto Sans Symbols"/>
              <a:buChar char="▪"/>
            </a:pPr>
            <a:r>
              <a:rPr lang="en-US" sz="3200" b="0" i="0" u="none">
                <a:solidFill>
                  <a:srgbClr val="92D050"/>
                </a:solidFill>
                <a:latin typeface="Times New Roman"/>
                <a:ea typeface="Times New Roman"/>
                <a:cs typeface="Times New Roman"/>
                <a:sym typeface="Times New Roman"/>
              </a:rPr>
              <a:t>Are all bacteria harmful?  Explain.</a:t>
            </a:r>
            <a:endParaRPr/>
          </a:p>
          <a:p>
            <a:pPr marL="342900" marR="0" lvl="0" indent="-342900" algn="l" rtl="0">
              <a:lnSpc>
                <a:spcPct val="100000"/>
              </a:lnSpc>
              <a:spcBef>
                <a:spcPts val="640"/>
              </a:spcBef>
              <a:spcAft>
                <a:spcPts val="0"/>
              </a:spcAft>
              <a:buClr>
                <a:srgbClr val="003399"/>
              </a:buClr>
              <a:buSzPts val="2880"/>
              <a:buFont typeface="Noto Sans Symbols"/>
              <a:buChar char="▪"/>
            </a:pPr>
            <a:r>
              <a:rPr lang="en-US" sz="3200" b="0" i="0" u="none">
                <a:solidFill>
                  <a:srgbClr val="92D050"/>
                </a:solidFill>
                <a:latin typeface="Times New Roman"/>
                <a:ea typeface="Times New Roman"/>
                <a:cs typeface="Times New Roman"/>
                <a:sym typeface="Times New Roman"/>
              </a:rPr>
              <a:t>When you get a cold, should you take an antibiotic to help you get better?  Why?</a:t>
            </a:r>
            <a:endParaRPr/>
          </a:p>
          <a:p>
            <a:pPr marL="342900" marR="0" lvl="0" indent="-342900" algn="l" rtl="0">
              <a:lnSpc>
                <a:spcPct val="100000"/>
              </a:lnSpc>
              <a:spcBef>
                <a:spcPts val="640"/>
              </a:spcBef>
              <a:spcAft>
                <a:spcPts val="0"/>
              </a:spcAft>
              <a:buClr>
                <a:srgbClr val="003399"/>
              </a:buClr>
              <a:buSzPts val="2880"/>
              <a:buFont typeface="Noto Sans Symbols"/>
              <a:buChar char="▪"/>
            </a:pPr>
            <a:r>
              <a:rPr lang="en-US" sz="3200" b="0" i="0" u="none">
                <a:solidFill>
                  <a:srgbClr val="92D050"/>
                </a:solidFill>
                <a:latin typeface="Times New Roman"/>
                <a:ea typeface="Times New Roman"/>
                <a:cs typeface="Times New Roman"/>
                <a:sym typeface="Times New Roman"/>
              </a:rPr>
              <a:t>What’s the best and easiest thing to do to avoid getting sick?</a:t>
            </a:r>
            <a:endParaRPr/>
          </a:p>
          <a:p>
            <a:pPr marL="342900" marR="0" lvl="0" indent="-160020" algn="l" rtl="0">
              <a:spcBef>
                <a:spcPts val="640"/>
              </a:spcBef>
              <a:spcAft>
                <a:spcPts val="0"/>
              </a:spcAft>
              <a:buClr>
                <a:srgbClr val="003399"/>
              </a:buClr>
              <a:buSzPts val="2880"/>
              <a:buFont typeface="Noto Sans Symbols"/>
              <a:buNone/>
            </a:pPr>
            <a:endParaRPr sz="3200" b="0" i="0" u="none">
              <a:solidFill>
                <a:srgbClr val="92D05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121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additive="base">
                                        <p:cTn id="7" dur="500"/>
                                        <p:tgtEl>
                                          <p:spTgt spid="1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 calcmode="lin" valueType="num">
                                      <p:cBhvr additive="base">
                                        <p:cTn id="12" dur="500"/>
                                        <p:tgtEl>
                                          <p:spTgt spid="1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 calcmode="lin" valueType="num">
                                      <p:cBhvr additive="base">
                                        <p:cTn id="17" dur="500"/>
                                        <p:tgtEl>
                                          <p:spTgt spid="1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 calcmode="lin" valueType="num">
                                      <p:cBhvr additive="base">
                                        <p:cTn id="22" dur="500"/>
                                        <p:tgtEl>
                                          <p:spTgt spid="1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 calcmode="lin" valueType="num">
                                      <p:cBhvr additive="base">
                                        <p:cTn id="27" dur="500"/>
                                        <p:tgtEl>
                                          <p:spTgt spid="18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vaccine"/>
          <p:cNvPicPr>
            <a:picLocks noChangeAspect="1" noChangeArrowheads="1"/>
          </p:cNvPicPr>
          <p:nvPr/>
        </p:nvPicPr>
        <p:blipFill>
          <a:blip r:embed="rId2" cstate="print"/>
          <a:srcRect/>
          <a:stretch>
            <a:fillRect/>
          </a:stretch>
        </p:blipFill>
        <p:spPr bwMode="auto">
          <a:xfrm>
            <a:off x="76200" y="1047750"/>
            <a:ext cx="4552950" cy="4221163"/>
          </a:xfrm>
          <a:prstGeom prst="rect">
            <a:avLst/>
          </a:prstGeom>
          <a:noFill/>
          <a:ln w="9525">
            <a:solidFill>
              <a:schemeClr val="tx1"/>
            </a:solidFill>
            <a:miter lim="800000"/>
            <a:headEnd/>
            <a:tailEnd/>
          </a:ln>
        </p:spPr>
      </p:pic>
      <p:sp>
        <p:nvSpPr>
          <p:cNvPr id="19460" name="Text Box 4"/>
          <p:cNvSpPr txBox="1">
            <a:spLocks noChangeArrowheads="1"/>
          </p:cNvSpPr>
          <p:nvPr/>
        </p:nvSpPr>
        <p:spPr bwMode="auto">
          <a:xfrm>
            <a:off x="4876800" y="635000"/>
            <a:ext cx="4114800" cy="5613400"/>
          </a:xfrm>
          <a:prstGeom prst="rect">
            <a:avLst/>
          </a:prstGeom>
          <a:noFill/>
          <a:ln w="9525">
            <a:noFill/>
            <a:miter lim="800000"/>
            <a:headEnd/>
            <a:tailEnd/>
          </a:ln>
          <a:effectLst/>
        </p:spPr>
        <p:txBody>
          <a:bodyPr>
            <a:spAutoFit/>
          </a:bodyPr>
          <a:lstStyle/>
          <a:p>
            <a:pPr algn="ctr">
              <a:spcBef>
                <a:spcPct val="50000"/>
              </a:spcBef>
            </a:pPr>
            <a:r>
              <a:rPr lang="en-US" sz="2800" b="1"/>
              <a:t>Vaccines of Today</a:t>
            </a:r>
          </a:p>
          <a:p>
            <a:pPr algn="ctr">
              <a:spcBef>
                <a:spcPct val="50000"/>
              </a:spcBef>
              <a:buFontTx/>
              <a:buChar char="•"/>
            </a:pPr>
            <a:r>
              <a:rPr lang="en-US" sz="2300"/>
              <a:t>Measles</a:t>
            </a:r>
          </a:p>
          <a:p>
            <a:pPr algn="ctr">
              <a:spcBef>
                <a:spcPct val="50000"/>
              </a:spcBef>
              <a:buFontTx/>
              <a:buChar char="•"/>
            </a:pPr>
            <a:r>
              <a:rPr lang="en-US" sz="2300"/>
              <a:t>Mumps</a:t>
            </a:r>
          </a:p>
          <a:p>
            <a:pPr algn="ctr">
              <a:spcBef>
                <a:spcPct val="50000"/>
              </a:spcBef>
              <a:buFontTx/>
              <a:buChar char="•"/>
            </a:pPr>
            <a:r>
              <a:rPr lang="en-US" sz="2300"/>
              <a:t>Rubella</a:t>
            </a:r>
          </a:p>
          <a:p>
            <a:pPr algn="ctr">
              <a:spcBef>
                <a:spcPct val="50000"/>
              </a:spcBef>
              <a:buFontTx/>
              <a:buChar char="•"/>
            </a:pPr>
            <a:r>
              <a:rPr lang="en-US" sz="2300"/>
              <a:t>Polio</a:t>
            </a:r>
          </a:p>
          <a:p>
            <a:pPr algn="ctr">
              <a:spcBef>
                <a:spcPct val="50000"/>
              </a:spcBef>
              <a:buFontTx/>
              <a:buChar char="•"/>
            </a:pPr>
            <a:r>
              <a:rPr lang="en-US" sz="2300"/>
              <a:t>Flu</a:t>
            </a:r>
          </a:p>
          <a:p>
            <a:pPr algn="ctr">
              <a:spcBef>
                <a:spcPct val="50000"/>
              </a:spcBef>
              <a:buFontTx/>
              <a:buChar char="•"/>
            </a:pPr>
            <a:r>
              <a:rPr lang="en-US" sz="2300"/>
              <a:t>Chicken Pox*</a:t>
            </a:r>
          </a:p>
          <a:p>
            <a:pPr algn="ctr">
              <a:spcBef>
                <a:spcPct val="50000"/>
              </a:spcBef>
              <a:buFontTx/>
              <a:buChar char="•"/>
            </a:pPr>
            <a:r>
              <a:rPr lang="en-US" sz="2300"/>
              <a:t>HPV (Human Papilloma Virus)*</a:t>
            </a:r>
          </a:p>
          <a:p>
            <a:pPr algn="ctr">
              <a:spcBef>
                <a:spcPct val="50000"/>
              </a:spcBef>
              <a:buFontTx/>
              <a:buChar char="•"/>
            </a:pPr>
            <a:r>
              <a:rPr lang="en-US" sz="2300"/>
              <a:t>Hepitis </a:t>
            </a:r>
          </a:p>
          <a:p>
            <a:pPr algn="ctr">
              <a:spcBef>
                <a:spcPct val="50000"/>
              </a:spcBef>
              <a:buFontTx/>
              <a:buChar char="•"/>
            </a:pPr>
            <a:r>
              <a:rPr lang="en-US" sz="2300"/>
              <a:t>Rabies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p:nvPr/>
        </p:nvSpPr>
        <p:spPr>
          <a:xfrm>
            <a:off x="3579812" y="746125"/>
            <a:ext cx="4995862" cy="4865687"/>
          </a:xfrm>
          <a:prstGeom prst="ellipse">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92" name="Google Shape;192;p33"/>
          <p:cNvSpPr txBox="1"/>
          <p:nvPr/>
        </p:nvSpPr>
        <p:spPr>
          <a:xfrm>
            <a:off x="2017712" y="658812"/>
            <a:ext cx="15621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Bacteria</a:t>
            </a:r>
            <a:endParaRPr/>
          </a:p>
        </p:txBody>
      </p:sp>
      <p:sp>
        <p:nvSpPr>
          <p:cNvPr id="193" name="Google Shape;193;p33"/>
          <p:cNvSpPr txBox="1"/>
          <p:nvPr/>
        </p:nvSpPr>
        <p:spPr>
          <a:xfrm>
            <a:off x="5754687" y="901700"/>
            <a:ext cx="12223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Virus</a:t>
            </a:r>
            <a:endParaRPr/>
          </a:p>
        </p:txBody>
      </p:sp>
      <p:sp>
        <p:nvSpPr>
          <p:cNvPr id="194" name="Google Shape;194;p33"/>
          <p:cNvSpPr txBox="1"/>
          <p:nvPr/>
        </p:nvSpPr>
        <p:spPr>
          <a:xfrm>
            <a:off x="4159250" y="1522412"/>
            <a:ext cx="825500" cy="4603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Both</a:t>
            </a:r>
            <a:endParaRPr/>
          </a:p>
        </p:txBody>
      </p:sp>
      <p:sp>
        <p:nvSpPr>
          <p:cNvPr id="195" name="Google Shape;195;p33"/>
          <p:cNvSpPr/>
          <p:nvPr/>
        </p:nvSpPr>
        <p:spPr>
          <a:xfrm>
            <a:off x="296862" y="658812"/>
            <a:ext cx="4997450" cy="4865687"/>
          </a:xfrm>
          <a:prstGeom prst="ellipse">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6905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152400"/>
            <a:ext cx="8610600" cy="8382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Characteristics of Viruses</a:t>
            </a:r>
            <a:endParaRPr lang="en-US" sz="4400" b="1" dirty="0">
              <a:solidFill>
                <a:schemeClr val="tx1"/>
              </a:solidFill>
            </a:endParaRPr>
          </a:p>
        </p:txBody>
      </p:sp>
      <p:sp>
        <p:nvSpPr>
          <p:cNvPr id="3" name="TextBox 2"/>
          <p:cNvSpPr txBox="1"/>
          <p:nvPr/>
        </p:nvSpPr>
        <p:spPr>
          <a:xfrm>
            <a:off x="152400" y="1371600"/>
            <a:ext cx="8763000" cy="5078313"/>
          </a:xfrm>
          <a:prstGeom prst="rect">
            <a:avLst/>
          </a:prstGeom>
          <a:noFill/>
        </p:spPr>
        <p:txBody>
          <a:bodyPr wrap="square" rtlCol="0">
            <a:spAutoFit/>
          </a:bodyPr>
          <a:lstStyle/>
          <a:p>
            <a:pPr algn="ctr">
              <a:buFont typeface="Arial" pitchFamily="34" charset="0"/>
              <a:buChar char="•"/>
            </a:pPr>
            <a:r>
              <a:rPr lang="en-US" sz="3600" dirty="0" smtClean="0"/>
              <a:t>Are not cells.</a:t>
            </a:r>
          </a:p>
          <a:p>
            <a:pPr algn="ctr"/>
            <a:endParaRPr lang="en-US" sz="3600" dirty="0" smtClean="0"/>
          </a:p>
          <a:p>
            <a:pPr algn="ctr">
              <a:buFont typeface="Arial" pitchFamily="34" charset="0"/>
              <a:buChar char="•"/>
            </a:pPr>
            <a:r>
              <a:rPr lang="en-US" sz="3600" dirty="0" smtClean="0"/>
              <a:t>Do not use their own energy to grow or respond to their surroundings.</a:t>
            </a:r>
          </a:p>
          <a:p>
            <a:pPr algn="ctr"/>
            <a:endParaRPr lang="en-US" sz="3600" dirty="0" smtClean="0"/>
          </a:p>
          <a:p>
            <a:pPr algn="ctr">
              <a:buFont typeface="Arial" pitchFamily="34" charset="0"/>
              <a:buChar char="•"/>
            </a:pPr>
            <a:r>
              <a:rPr lang="en-US" sz="3600" dirty="0" smtClean="0"/>
              <a:t>Can not make food or waste.</a:t>
            </a:r>
          </a:p>
          <a:p>
            <a:pPr algn="ctr">
              <a:buFont typeface="Arial" pitchFamily="34" charset="0"/>
              <a:buChar char="•"/>
            </a:pPr>
            <a:endParaRPr lang="en-US" sz="3600" dirty="0" smtClean="0"/>
          </a:p>
          <a:p>
            <a:pPr algn="ctr">
              <a:buFont typeface="Arial" pitchFamily="34" charset="0"/>
              <a:buChar char="•"/>
            </a:pPr>
            <a:r>
              <a:rPr lang="en-US" sz="3600" dirty="0" smtClean="0"/>
              <a:t>Viruses can and do multiply</a:t>
            </a:r>
          </a:p>
          <a:p>
            <a:pPr algn="ctr">
              <a:buFont typeface="Arial" pitchFamily="34" charset="0"/>
              <a:buChar char="•"/>
            </a:pP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GB" dirty="0" smtClean="0">
                <a:ea typeface="+mj-ea"/>
              </a:rPr>
              <a:t>Foreign travel</a:t>
            </a:r>
          </a:p>
        </p:txBody>
      </p:sp>
      <p:sp>
        <p:nvSpPr>
          <p:cNvPr id="102403" name="Rectangle 3"/>
          <p:cNvSpPr>
            <a:spLocks noGrp="1" noChangeArrowheads="1"/>
          </p:cNvSpPr>
          <p:nvPr>
            <p:ph type="body" idx="1"/>
          </p:nvPr>
        </p:nvSpPr>
        <p:spPr>
          <a:xfrm>
            <a:off x="457200" y="1719263"/>
            <a:ext cx="5122863" cy="4805362"/>
          </a:xfrm>
        </p:spPr>
        <p:txBody>
          <a:bodyPr/>
          <a:lstStyle/>
          <a:p>
            <a:pPr eaLnBrk="1" hangingPunct="1">
              <a:lnSpc>
                <a:spcPct val="80000"/>
              </a:lnSpc>
            </a:pPr>
            <a:r>
              <a:rPr lang="en-IE" altLang="en-US" sz="2600" smtClean="0"/>
              <a:t>Over recent decades there has been a huge increase in the number of people going to Africa on ‘safari’ holidays. </a:t>
            </a:r>
          </a:p>
          <a:p>
            <a:pPr eaLnBrk="1" hangingPunct="1">
              <a:lnSpc>
                <a:spcPct val="80000"/>
              </a:lnSpc>
            </a:pPr>
            <a:r>
              <a:rPr lang="en-IE" altLang="en-US" sz="2600" smtClean="0"/>
              <a:t>The increase in the number and quality of wildlife programmes on television probably inspires people to travel and experience the African environment for themselves. </a:t>
            </a:r>
          </a:p>
          <a:p>
            <a:pPr eaLnBrk="1" hangingPunct="1">
              <a:lnSpc>
                <a:spcPct val="80000"/>
              </a:lnSpc>
            </a:pPr>
            <a:r>
              <a:rPr lang="en-IE" altLang="en-US" sz="2600" smtClean="0"/>
              <a:t>Kenya and South Africa are among the popular destinations. </a:t>
            </a:r>
          </a:p>
        </p:txBody>
      </p:sp>
      <p:pic>
        <p:nvPicPr>
          <p:cNvPr id="6147" name="Picture 4" descr="Safari 1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700213"/>
            <a:ext cx="3384550" cy="49260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58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GB" dirty="0" smtClean="0">
                <a:ea typeface="+mj-ea"/>
              </a:rPr>
              <a:t>Travel vaccination</a:t>
            </a:r>
          </a:p>
        </p:txBody>
      </p:sp>
      <p:sp>
        <p:nvSpPr>
          <p:cNvPr id="101379" name="Rectangle 3"/>
          <p:cNvSpPr>
            <a:spLocks noGrp="1" noChangeArrowheads="1"/>
          </p:cNvSpPr>
          <p:nvPr>
            <p:ph type="body" idx="1"/>
          </p:nvPr>
        </p:nvSpPr>
        <p:spPr/>
        <p:txBody>
          <a:bodyPr>
            <a:normAutofit lnSpcReduction="10000"/>
          </a:bodyPr>
          <a:lstStyle/>
          <a:p>
            <a:pPr eaLnBrk="1" hangingPunct="1">
              <a:lnSpc>
                <a:spcPct val="90000"/>
              </a:lnSpc>
              <a:buFont typeface="Wingdings" charset="0"/>
              <a:buChar char="l"/>
              <a:defRPr/>
            </a:pPr>
            <a:r>
              <a:rPr lang="en-IE" dirty="0" smtClean="0">
                <a:ea typeface="+mn-ea"/>
              </a:rPr>
              <a:t>All visitors to Kenya are required to have vaccinations for the following five diseases: Yellow Fever, Tetanus, Hepatitis A, Typhoid and Poliomyelitis.</a:t>
            </a:r>
          </a:p>
          <a:p>
            <a:pPr eaLnBrk="1" hangingPunct="1">
              <a:lnSpc>
                <a:spcPct val="90000"/>
              </a:lnSpc>
              <a:buFont typeface="Wingdings" charset="0"/>
              <a:buChar char="l"/>
              <a:defRPr/>
            </a:pPr>
            <a:r>
              <a:rPr lang="en-IE" dirty="0" smtClean="0">
                <a:ea typeface="+mn-ea"/>
              </a:rPr>
              <a:t>Those who wish to go trekking need two additional vaccinations: Hepatitis B and Rabies. Three further vaccinations are required for people visiting rural populations in Kenya (for Diphtheria, Meningococcal Meningitis and Tuberculosis).</a:t>
            </a:r>
            <a:endParaRPr lang="en-GB" dirty="0" smtClean="0">
              <a:ea typeface="+mn-ea"/>
            </a:endParaRPr>
          </a:p>
          <a:p>
            <a:pPr eaLnBrk="1" hangingPunct="1">
              <a:lnSpc>
                <a:spcPct val="90000"/>
              </a:lnSpc>
              <a:buFont typeface="Wingdings" charset="0"/>
              <a:buChar char="l"/>
              <a:defRPr/>
            </a:pPr>
            <a:endParaRPr lang="en-GB" dirty="0" smtClean="0">
              <a:ea typeface="+mn-ea"/>
            </a:endParaRPr>
          </a:p>
        </p:txBody>
      </p:sp>
    </p:spTree>
    <p:extLst>
      <p:ext uri="{BB962C8B-B14F-4D97-AF65-F5344CB8AC3E}">
        <p14:creationId xmlns:p14="http://schemas.microsoft.com/office/powerpoint/2010/main" val="169311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eaLnBrk="1" hangingPunct="1">
              <a:defRPr/>
            </a:pPr>
            <a:r>
              <a:rPr lang="en-IE" dirty="0" smtClean="0">
                <a:ea typeface="+mj-ea"/>
              </a:rPr>
              <a:t>Why are these </a:t>
            </a:r>
            <a:br>
              <a:rPr lang="en-IE" dirty="0" smtClean="0">
                <a:ea typeface="+mj-ea"/>
              </a:rPr>
            </a:br>
            <a:r>
              <a:rPr lang="en-IE" dirty="0" smtClean="0">
                <a:ea typeface="+mj-ea"/>
              </a:rPr>
              <a:t>vaccinations required?</a:t>
            </a:r>
            <a:endParaRPr lang="en-GB" dirty="0" smtClean="0">
              <a:ea typeface="+mj-ea"/>
            </a:endParaRPr>
          </a:p>
        </p:txBody>
      </p:sp>
      <p:sp>
        <p:nvSpPr>
          <p:cNvPr id="104451" name="Rectangle 3"/>
          <p:cNvSpPr>
            <a:spLocks noGrp="1" noChangeArrowheads="1"/>
          </p:cNvSpPr>
          <p:nvPr>
            <p:ph type="body" idx="1"/>
          </p:nvPr>
        </p:nvSpPr>
        <p:spPr>
          <a:xfrm>
            <a:off x="457200" y="1719263"/>
            <a:ext cx="8229600" cy="4805362"/>
          </a:xfrm>
        </p:spPr>
        <p:txBody>
          <a:bodyPr/>
          <a:lstStyle/>
          <a:p>
            <a:pPr eaLnBrk="1" hangingPunct="1">
              <a:lnSpc>
                <a:spcPct val="90000"/>
              </a:lnSpc>
            </a:pPr>
            <a:r>
              <a:rPr lang="en-IE" altLang="en-US" sz="2600" smtClean="0"/>
              <a:t>Thankfully, these serious diseases are uncommon in Ireland and so the risk of infection is low. However, they are much more common in Africa and so the risk of being infected – and of infecting others – is greater. Some are caused by viruses and others are caused by bacteria. </a:t>
            </a:r>
          </a:p>
          <a:p>
            <a:pPr eaLnBrk="1" hangingPunct="1">
              <a:lnSpc>
                <a:spcPct val="90000"/>
              </a:lnSpc>
            </a:pPr>
            <a:r>
              <a:rPr lang="en-IE" altLang="en-US" sz="2600" smtClean="0"/>
              <a:t>A vaccine contains non-infectious bits of the disease-causing organism and this triggers the body’s immune system to produce antibodies against the disease. For complete immunity two or more doses of the vaccine may be required, depending on the disease. </a:t>
            </a:r>
            <a:endParaRPr lang="en-GB" altLang="en-US" sz="2600" smtClean="0"/>
          </a:p>
        </p:txBody>
      </p:sp>
    </p:spTree>
    <p:extLst>
      <p:ext uri="{BB962C8B-B14F-4D97-AF65-F5344CB8AC3E}">
        <p14:creationId xmlns:p14="http://schemas.microsoft.com/office/powerpoint/2010/main" val="2176416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pPr eaLnBrk="1" hangingPunct="1">
              <a:defRPr/>
            </a:pPr>
            <a:r>
              <a:rPr lang="en-IE" dirty="0" smtClean="0">
                <a:ea typeface="+mj-ea"/>
              </a:rPr>
              <a:t>Why are these </a:t>
            </a:r>
            <a:br>
              <a:rPr lang="en-IE" dirty="0" smtClean="0">
                <a:ea typeface="+mj-ea"/>
              </a:rPr>
            </a:br>
            <a:r>
              <a:rPr lang="en-IE" dirty="0" smtClean="0">
                <a:ea typeface="+mj-ea"/>
              </a:rPr>
              <a:t>vaccinations required?</a:t>
            </a:r>
            <a:endParaRPr lang="en-US" dirty="0" smtClean="0">
              <a:ea typeface="+mj-ea"/>
            </a:endParaRPr>
          </a:p>
        </p:txBody>
      </p:sp>
      <p:sp>
        <p:nvSpPr>
          <p:cNvPr id="103427" name="Rectangle 3"/>
          <p:cNvSpPr>
            <a:spLocks noGrp="1" noChangeArrowheads="1"/>
          </p:cNvSpPr>
          <p:nvPr>
            <p:ph type="body" idx="1"/>
          </p:nvPr>
        </p:nvSpPr>
        <p:spPr/>
        <p:txBody>
          <a:bodyPr/>
          <a:lstStyle/>
          <a:p>
            <a:pPr eaLnBrk="1" hangingPunct="1"/>
            <a:r>
              <a:rPr lang="en-IE" altLang="en-US" smtClean="0"/>
              <a:t>Once a person’s immune system has been trained in this way to recognise a particular infection </a:t>
            </a:r>
            <a:r>
              <a:rPr lang="en-GB" altLang="en-US" smtClean="0"/>
              <a:t>it can then respond quickly to the real infection, if it occurs </a:t>
            </a:r>
          </a:p>
          <a:p>
            <a:pPr eaLnBrk="1" hangingPunct="1"/>
            <a:endParaRPr lang="en-GB" altLang="en-US" smtClean="0"/>
          </a:p>
        </p:txBody>
      </p:sp>
    </p:spTree>
    <p:extLst>
      <p:ext uri="{BB962C8B-B14F-4D97-AF65-F5344CB8AC3E}">
        <p14:creationId xmlns:p14="http://schemas.microsoft.com/office/powerpoint/2010/main" val="1714079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GB" dirty="0" smtClean="0">
                <a:ea typeface="+mj-ea"/>
              </a:rPr>
              <a:t>E</a:t>
            </a:r>
            <a:r>
              <a:rPr lang="en-IE" dirty="0" smtClean="0">
                <a:ea typeface="+mj-ea"/>
              </a:rPr>
              <a:t>radication</a:t>
            </a:r>
            <a:r>
              <a:rPr lang="en-GB" dirty="0" smtClean="0">
                <a:ea typeface="+mj-ea"/>
              </a:rPr>
              <a:t> of disease</a:t>
            </a:r>
          </a:p>
        </p:txBody>
      </p:sp>
      <p:sp>
        <p:nvSpPr>
          <p:cNvPr id="70659" name="Rectangle 3"/>
          <p:cNvSpPr>
            <a:spLocks noGrp="1" noChangeArrowheads="1"/>
          </p:cNvSpPr>
          <p:nvPr>
            <p:ph type="body" idx="1"/>
          </p:nvPr>
        </p:nvSpPr>
        <p:spPr/>
        <p:txBody>
          <a:bodyPr/>
          <a:lstStyle/>
          <a:p>
            <a:pPr eaLnBrk="1" hangingPunct="1"/>
            <a:r>
              <a:rPr lang="en-IE" altLang="en-US" sz="2600" smtClean="0"/>
              <a:t>Vaccination has led to the </a:t>
            </a:r>
            <a:r>
              <a:rPr lang="en-IE" altLang="en-US" sz="2600" b="1" smtClean="0"/>
              <a:t>complete eradication </a:t>
            </a:r>
            <a:br>
              <a:rPr lang="en-IE" altLang="en-US" sz="2600" b="1" smtClean="0"/>
            </a:br>
            <a:r>
              <a:rPr lang="en-IE" altLang="en-US" sz="2600" b="1" smtClean="0"/>
              <a:t>of smallpox</a:t>
            </a:r>
            <a:r>
              <a:rPr lang="en-IE" altLang="en-US" sz="2600" smtClean="0"/>
              <a:t>. </a:t>
            </a:r>
          </a:p>
          <a:p>
            <a:pPr eaLnBrk="1" hangingPunct="1"/>
            <a:r>
              <a:rPr lang="en-IE" altLang="en-US" sz="2600" smtClean="0"/>
              <a:t>Thanks to vaccination fewer children were paralysed by </a:t>
            </a:r>
            <a:r>
              <a:rPr lang="en-IE" altLang="en-US" sz="2600" b="1" smtClean="0"/>
              <a:t>polio</a:t>
            </a:r>
            <a:r>
              <a:rPr lang="en-IE" altLang="en-US" sz="2600" smtClean="0"/>
              <a:t> in 2017 than ever before, with the polio virus now limited to a few areas in Afghanistan, Pakistan and Nigeria. </a:t>
            </a:r>
          </a:p>
          <a:p>
            <a:pPr eaLnBrk="1" hangingPunct="1"/>
            <a:r>
              <a:rPr lang="en-IE" altLang="en-US" sz="2600" smtClean="0"/>
              <a:t>There are 3 different polio viruses. Polio type 2 was officially declared eradicated by vaccination in 2015; type 1 has not been found since 2012. Type 3 is the only remaining strain of polio ‘in the wild’.</a:t>
            </a:r>
            <a:endParaRPr lang="en-GB" altLang="en-US" sz="2600" smtClean="0"/>
          </a:p>
        </p:txBody>
      </p:sp>
    </p:spTree>
    <p:extLst>
      <p:ext uri="{BB962C8B-B14F-4D97-AF65-F5344CB8AC3E}">
        <p14:creationId xmlns:p14="http://schemas.microsoft.com/office/powerpoint/2010/main" val="369819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defRPr/>
            </a:pPr>
            <a:r>
              <a:rPr lang="en-GB" dirty="0" smtClean="0">
                <a:ea typeface="+mj-ea"/>
              </a:rPr>
              <a:t>Vaccines do really work. Comparison 1950 &amp; 2017.</a:t>
            </a:r>
          </a:p>
        </p:txBody>
      </p:sp>
      <p:sp>
        <p:nvSpPr>
          <p:cNvPr id="87043" name="Rectangle 3"/>
          <p:cNvSpPr>
            <a:spLocks noGrp="1" noChangeArrowheads="1"/>
          </p:cNvSpPr>
          <p:nvPr>
            <p:ph type="body" idx="1"/>
          </p:nvPr>
        </p:nvSpPr>
        <p:spPr/>
        <p:txBody>
          <a:bodyPr/>
          <a:lstStyle/>
          <a:p>
            <a:pPr eaLnBrk="1" hangingPunct="1">
              <a:buFont typeface="Wingdings" charset="0"/>
              <a:buChar char="l"/>
              <a:defRPr/>
            </a:pPr>
            <a:endParaRPr lang="en-US" smtClean="0">
              <a:ea typeface="+mn-ea"/>
            </a:endParaRPr>
          </a:p>
        </p:txBody>
      </p:sp>
      <p:pic>
        <p:nvPicPr>
          <p:cNvPr id="13315" name="Picture 4" descr="Vaccinework-2017-figures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628775"/>
            <a:ext cx="90011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111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IE" dirty="0" smtClean="0">
                <a:ea typeface="+mj-ea"/>
              </a:rPr>
              <a:t>Herd Immunity</a:t>
            </a:r>
            <a:endParaRPr lang="en-GB" dirty="0" smtClean="0">
              <a:ea typeface="+mj-ea"/>
            </a:endParaRPr>
          </a:p>
        </p:txBody>
      </p:sp>
      <p:sp>
        <p:nvSpPr>
          <p:cNvPr id="88067" name="Rectangle 3"/>
          <p:cNvSpPr>
            <a:spLocks noGrp="1" noChangeArrowheads="1"/>
          </p:cNvSpPr>
          <p:nvPr>
            <p:ph type="body" idx="1"/>
          </p:nvPr>
        </p:nvSpPr>
        <p:spPr/>
        <p:txBody>
          <a:bodyPr>
            <a:normAutofit lnSpcReduction="10000"/>
          </a:bodyPr>
          <a:lstStyle/>
          <a:p>
            <a:pPr eaLnBrk="1" hangingPunct="1">
              <a:lnSpc>
                <a:spcPct val="90000"/>
              </a:lnSpc>
              <a:buFont typeface="Wingdings" charset="0"/>
              <a:buChar char="l"/>
              <a:defRPr/>
            </a:pPr>
            <a:r>
              <a:rPr lang="en-IE" dirty="0" smtClean="0">
                <a:ea typeface="+mn-ea"/>
              </a:rPr>
              <a:t>Herd Immunity develops when 95% of the population are vaccinated against highly infectious diseases like measles. This prevents the disease from spreading because there are fewer people who can be infected.</a:t>
            </a:r>
          </a:p>
          <a:p>
            <a:pPr eaLnBrk="1" hangingPunct="1">
              <a:lnSpc>
                <a:spcPct val="90000"/>
              </a:lnSpc>
              <a:buFont typeface="Wingdings" charset="0"/>
              <a:buChar char="l"/>
              <a:defRPr/>
            </a:pPr>
            <a:r>
              <a:rPr lang="en-IE" dirty="0" smtClean="0">
                <a:ea typeface="+mn-ea"/>
              </a:rPr>
              <a:t> Herd immunity gives protection to vulnerable people, e.g. babies who are too young to be vaccinated, and children and adults who cannot be vaccinated because of illness or treatment that affects their immune system.</a:t>
            </a:r>
            <a:endParaRPr lang="en-GB" dirty="0" smtClean="0">
              <a:ea typeface="+mn-ea"/>
            </a:endParaRPr>
          </a:p>
        </p:txBody>
      </p:sp>
    </p:spTree>
    <p:extLst>
      <p:ext uri="{BB962C8B-B14F-4D97-AF65-F5344CB8AC3E}">
        <p14:creationId xmlns:p14="http://schemas.microsoft.com/office/powerpoint/2010/main" val="3619633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IE" smtClean="0">
                <a:ea typeface="+mj-ea"/>
              </a:rPr>
              <a:t>Cervical cancer</a:t>
            </a:r>
            <a:endParaRPr lang="en-GB" smtClean="0">
              <a:ea typeface="+mj-ea"/>
            </a:endParaRPr>
          </a:p>
        </p:txBody>
      </p:sp>
      <p:sp>
        <p:nvSpPr>
          <p:cNvPr id="89091" name="Rectangle 3"/>
          <p:cNvSpPr>
            <a:spLocks noGrp="1" noChangeArrowheads="1"/>
          </p:cNvSpPr>
          <p:nvPr>
            <p:ph type="body" idx="1"/>
          </p:nvPr>
        </p:nvSpPr>
        <p:spPr/>
        <p:txBody>
          <a:bodyPr/>
          <a:lstStyle/>
          <a:p>
            <a:pPr eaLnBrk="1" hangingPunct="1">
              <a:buFont typeface="Wingdings" charset="0"/>
              <a:buChar char="l"/>
              <a:defRPr/>
            </a:pPr>
            <a:r>
              <a:rPr lang="en-IE" sz="2600" smtClean="0">
                <a:ea typeface="+mn-ea"/>
              </a:rPr>
              <a:t>Cervical cancer is not a trivial disease. The risk of getting cervical cancer is dramatically reduced by vaccination. (In Scotland the HPV vaccination programme established in 2008 has reduced HPV infections by 90%!)</a:t>
            </a:r>
          </a:p>
          <a:p>
            <a:pPr eaLnBrk="1" hangingPunct="1">
              <a:buFont typeface="Wingdings" charset="0"/>
              <a:buChar char="l"/>
              <a:defRPr/>
            </a:pPr>
            <a:r>
              <a:rPr lang="en-IE" sz="2600" smtClean="0">
                <a:ea typeface="+mn-ea"/>
              </a:rPr>
              <a:t>In Ireland 300 women get cervical cancer every year and 90 die from the disease. Most cervical cancers are caused by two of the many types of human papillomavirus (HPV). About 70% of cervical cancers are caused by HPV types 16 &amp; 18. </a:t>
            </a:r>
          </a:p>
        </p:txBody>
      </p:sp>
    </p:spTree>
    <p:extLst>
      <p:ext uri="{BB962C8B-B14F-4D97-AF65-F5344CB8AC3E}">
        <p14:creationId xmlns:p14="http://schemas.microsoft.com/office/powerpoint/2010/main" val="273863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pPr eaLnBrk="1" hangingPunct="1">
              <a:defRPr/>
            </a:pPr>
            <a:r>
              <a:rPr lang="en-GB" dirty="0" smtClean="0">
                <a:ea typeface="+mj-ea"/>
              </a:rPr>
              <a:t>Uptake of MMR vaccine </a:t>
            </a:r>
            <a:br>
              <a:rPr lang="en-GB" dirty="0" smtClean="0">
                <a:ea typeface="+mj-ea"/>
              </a:rPr>
            </a:br>
            <a:r>
              <a:rPr lang="en-GB" dirty="0" smtClean="0">
                <a:ea typeface="+mj-ea"/>
              </a:rPr>
              <a:t>still below recommended 95%</a:t>
            </a:r>
          </a:p>
        </p:txBody>
      </p:sp>
      <p:sp>
        <p:nvSpPr>
          <p:cNvPr id="106499" name="Rectangle 3"/>
          <p:cNvSpPr>
            <a:spLocks noGrp="1" noChangeArrowheads="1"/>
          </p:cNvSpPr>
          <p:nvPr>
            <p:ph type="body" idx="1"/>
          </p:nvPr>
        </p:nvSpPr>
        <p:spPr/>
        <p:txBody>
          <a:bodyPr/>
          <a:lstStyle/>
          <a:p>
            <a:pPr eaLnBrk="1" hangingPunct="1">
              <a:buFont typeface="Wingdings" charset="0"/>
              <a:buChar char="l"/>
              <a:defRPr/>
            </a:pPr>
            <a:endParaRPr lang="en-US" smtClean="0">
              <a:ea typeface="+mn-ea"/>
            </a:endParaRPr>
          </a:p>
        </p:txBody>
      </p:sp>
      <p:pic>
        <p:nvPicPr>
          <p:cNvPr id="1065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4792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56321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IE" dirty="0" smtClean="0">
                <a:ea typeface="+mj-ea"/>
              </a:rPr>
              <a:t>Measles</a:t>
            </a:r>
            <a:endParaRPr lang="en-GB" dirty="0" smtClean="0">
              <a:ea typeface="+mj-ea"/>
            </a:endParaRPr>
          </a:p>
        </p:txBody>
      </p:sp>
      <p:sp>
        <p:nvSpPr>
          <p:cNvPr id="91139" name="Rectangle 3"/>
          <p:cNvSpPr>
            <a:spLocks noGrp="1" noChangeArrowheads="1"/>
          </p:cNvSpPr>
          <p:nvPr>
            <p:ph type="body" idx="1"/>
          </p:nvPr>
        </p:nvSpPr>
        <p:spPr/>
        <p:txBody>
          <a:bodyPr/>
          <a:lstStyle/>
          <a:p>
            <a:pPr eaLnBrk="1" hangingPunct="1">
              <a:lnSpc>
                <a:spcPct val="90000"/>
              </a:lnSpc>
              <a:buFont typeface="Wingdings" charset="0"/>
              <a:buChar char="l"/>
              <a:defRPr/>
            </a:pPr>
            <a:r>
              <a:rPr lang="en-IE" sz="2600" dirty="0" smtClean="0">
                <a:ea typeface="+mn-ea"/>
              </a:rPr>
              <a:t>There are regular outbreaks of measles in Ireland and in the EU because measles vaccination (MMR) has not reached the WHO 95% target level. </a:t>
            </a:r>
            <a:br>
              <a:rPr lang="en-IE" sz="2600" dirty="0" smtClean="0">
                <a:ea typeface="+mn-ea"/>
              </a:rPr>
            </a:br>
            <a:r>
              <a:rPr lang="en-IE" sz="2600" dirty="0" smtClean="0">
                <a:ea typeface="+mn-ea"/>
              </a:rPr>
              <a:t>Measles infection can lead to long term deafness </a:t>
            </a:r>
            <a:br>
              <a:rPr lang="en-IE" sz="2600" dirty="0" smtClean="0">
                <a:ea typeface="+mn-ea"/>
              </a:rPr>
            </a:br>
            <a:r>
              <a:rPr lang="en-IE" sz="2600" dirty="0" smtClean="0">
                <a:ea typeface="+mn-ea"/>
              </a:rPr>
              <a:t>or intellectual disability and is sometimes fatal. </a:t>
            </a:r>
          </a:p>
          <a:p>
            <a:pPr eaLnBrk="1" hangingPunct="1">
              <a:lnSpc>
                <a:spcPct val="90000"/>
              </a:lnSpc>
              <a:buFont typeface="Wingdings" charset="0"/>
              <a:buChar char="l"/>
              <a:defRPr/>
            </a:pPr>
            <a:r>
              <a:rPr lang="en-IE" sz="2600" dirty="0" smtClean="0">
                <a:ea typeface="+mn-ea"/>
              </a:rPr>
              <a:t>In August 2018, more than </a:t>
            </a:r>
            <a:r>
              <a:rPr lang="en-IE" sz="2600" b="1" dirty="0" smtClean="0">
                <a:ea typeface="+mn-ea"/>
              </a:rPr>
              <a:t>41,000</a:t>
            </a:r>
            <a:r>
              <a:rPr lang="en-IE" sz="2600" dirty="0" smtClean="0">
                <a:ea typeface="+mn-ea"/>
              </a:rPr>
              <a:t> cases of </a:t>
            </a:r>
            <a:br>
              <a:rPr lang="en-IE" sz="2600" dirty="0" smtClean="0">
                <a:ea typeface="+mn-ea"/>
              </a:rPr>
            </a:br>
            <a:r>
              <a:rPr lang="en-IE" sz="2600" dirty="0" smtClean="0">
                <a:ea typeface="+mn-ea"/>
              </a:rPr>
              <a:t>measles and 37 measles related deaths were reported across Europe during the first six months </a:t>
            </a:r>
            <a:br>
              <a:rPr lang="en-IE" sz="2600" dirty="0" smtClean="0">
                <a:ea typeface="+mn-ea"/>
              </a:rPr>
            </a:br>
            <a:r>
              <a:rPr lang="en-IE" sz="2600" dirty="0" smtClean="0">
                <a:ea typeface="+mn-ea"/>
              </a:rPr>
              <a:t>of the year. </a:t>
            </a:r>
          </a:p>
          <a:p>
            <a:pPr eaLnBrk="1" hangingPunct="1">
              <a:lnSpc>
                <a:spcPct val="90000"/>
              </a:lnSpc>
              <a:buFont typeface="Wingdings" charset="0"/>
              <a:buChar char="l"/>
              <a:defRPr/>
            </a:pPr>
            <a:r>
              <a:rPr lang="en-IE" sz="2600" dirty="0" smtClean="0">
                <a:ea typeface="+mn-ea"/>
              </a:rPr>
              <a:t>In 2017 there were 14,451 measles cases and 36 deaths reported across Europe for the whole year.</a:t>
            </a:r>
          </a:p>
        </p:txBody>
      </p:sp>
    </p:spTree>
    <p:extLst>
      <p:ext uri="{BB962C8B-B14F-4D97-AF65-F5344CB8AC3E}">
        <p14:creationId xmlns:p14="http://schemas.microsoft.com/office/powerpoint/2010/main" val="1103824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286000" y="4419600"/>
            <a:ext cx="3962400" cy="2438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endParaRPr>
          </a:p>
        </p:txBody>
      </p:sp>
      <p:sp>
        <p:nvSpPr>
          <p:cNvPr id="2" name="Oval 1"/>
          <p:cNvSpPr/>
          <p:nvPr/>
        </p:nvSpPr>
        <p:spPr>
          <a:xfrm>
            <a:off x="5562600" y="228600"/>
            <a:ext cx="3276600" cy="1981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HOST</a:t>
            </a:r>
            <a:endParaRPr lang="en-US" sz="4400" b="1" dirty="0">
              <a:solidFill>
                <a:schemeClr val="tx1"/>
              </a:solidFill>
            </a:endParaRPr>
          </a:p>
        </p:txBody>
      </p:sp>
      <p:pic>
        <p:nvPicPr>
          <p:cNvPr id="1026" name="Picture 2" descr="C:\Documents and Settings\gioia.degenaars\Local Settings\Temporary Internet Files\Content.IE5\NJPU2JJ2\MCj04359190000[1].wmf"/>
          <p:cNvPicPr>
            <a:picLocks noChangeAspect="1" noChangeArrowheads="1"/>
          </p:cNvPicPr>
          <p:nvPr/>
        </p:nvPicPr>
        <p:blipFill>
          <a:blip r:embed="rId2" cstate="print"/>
          <a:srcRect/>
          <a:stretch>
            <a:fillRect/>
          </a:stretch>
        </p:blipFill>
        <p:spPr bwMode="auto">
          <a:xfrm>
            <a:off x="152400" y="304800"/>
            <a:ext cx="3428999" cy="1828800"/>
          </a:xfrm>
          <a:prstGeom prst="rect">
            <a:avLst/>
          </a:prstGeom>
          <a:noFill/>
        </p:spPr>
      </p:pic>
      <p:sp>
        <p:nvSpPr>
          <p:cNvPr id="6" name="Right Arrow 5"/>
          <p:cNvSpPr/>
          <p:nvPr/>
        </p:nvSpPr>
        <p:spPr>
          <a:xfrm>
            <a:off x="3886200" y="838200"/>
            <a:ext cx="1600200" cy="990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3048000"/>
            <a:ext cx="8534400" cy="1323439"/>
          </a:xfrm>
          <a:prstGeom prst="rect">
            <a:avLst/>
          </a:prstGeom>
          <a:noFill/>
        </p:spPr>
        <p:txBody>
          <a:bodyPr wrap="square" rtlCol="0">
            <a:spAutoFit/>
          </a:bodyPr>
          <a:lstStyle/>
          <a:p>
            <a:pPr algn="ctr"/>
            <a:r>
              <a:rPr lang="en-US" sz="4000" dirty="0" smtClean="0"/>
              <a:t>Viruses can ONLY multiply inside of a living HOST CELL.</a:t>
            </a:r>
            <a:endParaRPr lang="en-US" sz="4000" dirty="0"/>
          </a:p>
        </p:txBody>
      </p:sp>
      <p:pic>
        <p:nvPicPr>
          <p:cNvPr id="9" name="Picture 2" descr="C:\Documents and Settings\gioia.degenaars\Local Settings\Temporary Internet Files\Content.IE5\NJPU2JJ2\MCj04359190000[1].wmf"/>
          <p:cNvPicPr>
            <a:picLocks noChangeAspect="1" noChangeArrowheads="1"/>
          </p:cNvPicPr>
          <p:nvPr/>
        </p:nvPicPr>
        <p:blipFill>
          <a:blip r:embed="rId2" cstate="print"/>
          <a:srcRect/>
          <a:stretch>
            <a:fillRect/>
          </a:stretch>
        </p:blipFill>
        <p:spPr bwMode="auto">
          <a:xfrm>
            <a:off x="2667000" y="4648200"/>
            <a:ext cx="3286124"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2" nodeType="clickEffect">
                                  <p:stCondLst>
                                    <p:cond delay="0"/>
                                  </p:stCondLst>
                                  <p:childTnLst>
                                    <p:animEffect transition="out" filter="fade">
                                      <p:cBhvr>
                                        <p:cTn id="11" dur="3000" tmFilter="0, 0; .2, .5; .8, .5; 1, 0"/>
                                        <p:tgtEl>
                                          <p:spTgt spid="6"/>
                                        </p:tgtEl>
                                      </p:cBhvr>
                                    </p:animEffect>
                                    <p:animScale>
                                      <p:cBhvr>
                                        <p:cTn id="12" dur="1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GB" dirty="0" smtClean="0">
                <a:ea typeface="+mj-ea"/>
              </a:rPr>
              <a:t>MMR vaccine</a:t>
            </a:r>
          </a:p>
        </p:txBody>
      </p:sp>
      <p:sp>
        <p:nvSpPr>
          <p:cNvPr id="92163" name="Rectangle 3"/>
          <p:cNvSpPr>
            <a:spLocks noGrp="1" noChangeArrowheads="1"/>
          </p:cNvSpPr>
          <p:nvPr>
            <p:ph type="body" idx="1"/>
          </p:nvPr>
        </p:nvSpPr>
        <p:spPr/>
        <p:txBody>
          <a:bodyPr/>
          <a:lstStyle/>
          <a:p>
            <a:pPr eaLnBrk="1" hangingPunct="1">
              <a:buFont typeface="Wingdings" charset="0"/>
              <a:buChar char="l"/>
              <a:defRPr/>
            </a:pPr>
            <a:r>
              <a:rPr lang="en-IE" dirty="0" smtClean="0">
                <a:ea typeface="+mn-ea"/>
              </a:rPr>
              <a:t>Two doses of MMR vaccine are required to give the best protection. In Ireland, the first dose is given at 12 months by GPs and the second dose is given to Junior Infants. </a:t>
            </a:r>
          </a:p>
          <a:p>
            <a:pPr eaLnBrk="1" hangingPunct="1">
              <a:buFont typeface="Wingdings" charset="0"/>
              <a:buChar char="l"/>
              <a:defRPr/>
            </a:pPr>
            <a:r>
              <a:rPr lang="en-IE" dirty="0" smtClean="0">
                <a:ea typeface="+mn-ea"/>
              </a:rPr>
              <a:t>Because of the resurgence of measles in Europe anyone less than 40 years of age should ensure they are fully vaccinated against measles.</a:t>
            </a:r>
            <a:endParaRPr lang="en-GB" dirty="0" smtClean="0">
              <a:ea typeface="+mn-ea"/>
            </a:endParaRPr>
          </a:p>
          <a:p>
            <a:pPr eaLnBrk="1" hangingPunct="1">
              <a:buFont typeface="Wingdings" charset="0"/>
              <a:buChar char="l"/>
              <a:defRPr/>
            </a:pPr>
            <a:endParaRPr lang="en-GB" dirty="0" smtClean="0">
              <a:ea typeface="+mn-ea"/>
            </a:endParaRPr>
          </a:p>
        </p:txBody>
      </p:sp>
    </p:spTree>
    <p:extLst>
      <p:ext uri="{BB962C8B-B14F-4D97-AF65-F5344CB8AC3E}">
        <p14:creationId xmlns:p14="http://schemas.microsoft.com/office/powerpoint/2010/main" val="3885421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IE" dirty="0" smtClean="0">
                <a:ea typeface="+mj-ea"/>
              </a:rPr>
              <a:t>Whooping Cough (Pertussis)</a:t>
            </a:r>
            <a:endParaRPr lang="en-GB" dirty="0" smtClean="0">
              <a:ea typeface="+mj-ea"/>
            </a:endParaRPr>
          </a:p>
        </p:txBody>
      </p:sp>
      <p:sp>
        <p:nvSpPr>
          <p:cNvPr id="93187" name="Rectangle 3"/>
          <p:cNvSpPr>
            <a:spLocks noGrp="1" noChangeArrowheads="1"/>
          </p:cNvSpPr>
          <p:nvPr>
            <p:ph type="body" idx="1"/>
          </p:nvPr>
        </p:nvSpPr>
        <p:spPr/>
        <p:txBody>
          <a:bodyPr/>
          <a:lstStyle/>
          <a:p>
            <a:pPr eaLnBrk="1" hangingPunct="1">
              <a:lnSpc>
                <a:spcPct val="90000"/>
              </a:lnSpc>
            </a:pPr>
            <a:r>
              <a:rPr lang="en-IE" altLang="en-US" sz="2600" smtClean="0"/>
              <a:t>There were 264 reported cases of pertussis in 2017 in Ireland. Infants have died in Ireland because of pertussis. Many pertussis cases have been reported in babies less than 6 months of age who are too young to be fully vaccinated. </a:t>
            </a:r>
          </a:p>
          <a:p>
            <a:pPr eaLnBrk="1" hangingPunct="1">
              <a:lnSpc>
                <a:spcPct val="90000"/>
              </a:lnSpc>
            </a:pPr>
            <a:r>
              <a:rPr lang="en-IE" altLang="en-US" sz="2600" smtClean="0"/>
              <a:t>Therefore to protect infants mothers are recommended the Pertussis (Tdap) non live vaccine after 16 weeks and up to 36 weeks in pregnancy. The antibodies developed cross the placenta to the infant and protect the infant through the first months of life from pertussis infection.</a:t>
            </a:r>
            <a:endParaRPr lang="en-GB" altLang="en-US" sz="2600" smtClean="0"/>
          </a:p>
        </p:txBody>
      </p:sp>
    </p:spTree>
    <p:extLst>
      <p:ext uri="{BB962C8B-B14F-4D97-AF65-F5344CB8AC3E}">
        <p14:creationId xmlns:p14="http://schemas.microsoft.com/office/powerpoint/2010/main" val="240642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IE" dirty="0" smtClean="0">
                <a:ea typeface="+mj-ea"/>
              </a:rPr>
              <a:t>Meningococcal C disease</a:t>
            </a:r>
            <a:endParaRPr lang="en-GB" dirty="0" smtClean="0">
              <a:ea typeface="+mj-ea"/>
            </a:endParaRPr>
          </a:p>
        </p:txBody>
      </p:sp>
      <p:sp>
        <p:nvSpPr>
          <p:cNvPr id="94211" name="Rectangle 3"/>
          <p:cNvSpPr>
            <a:spLocks noGrp="1" noChangeArrowheads="1"/>
          </p:cNvSpPr>
          <p:nvPr>
            <p:ph type="body" idx="1"/>
          </p:nvPr>
        </p:nvSpPr>
        <p:spPr/>
        <p:txBody>
          <a:bodyPr/>
          <a:lstStyle/>
          <a:p>
            <a:pPr eaLnBrk="1" hangingPunct="1">
              <a:lnSpc>
                <a:spcPct val="90000"/>
              </a:lnSpc>
            </a:pPr>
            <a:r>
              <a:rPr lang="en-IE" altLang="en-US" sz="2600" smtClean="0"/>
              <a:t>Meningococcal C infection is commonest in children under one year of age; the next most commonly affected group are those aged 1 to 4 years of age and then teenagers. Therefore MenC vaccine is given to children under the age of 1, with booster doses at 12 months, and in first year of second level school. </a:t>
            </a:r>
          </a:p>
          <a:p>
            <a:pPr eaLnBrk="1" hangingPunct="1">
              <a:lnSpc>
                <a:spcPct val="90000"/>
              </a:lnSpc>
            </a:pPr>
            <a:r>
              <a:rPr lang="en-IE" altLang="en-US" sz="2600" smtClean="0"/>
              <a:t>Uptake of this vaccine has also never reached the 95% recommended level. Seriously ill unvaccinated children have been admitted to hospital in 2018 with invasive meningococcal C disease.</a:t>
            </a:r>
            <a:endParaRPr lang="en-GB" altLang="en-US" sz="2600" smtClean="0"/>
          </a:p>
        </p:txBody>
      </p:sp>
    </p:spTree>
    <p:extLst>
      <p:ext uri="{BB962C8B-B14F-4D97-AF65-F5344CB8AC3E}">
        <p14:creationId xmlns:p14="http://schemas.microsoft.com/office/powerpoint/2010/main" val="1946019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IE" dirty="0" smtClean="0">
                <a:ea typeface="+mj-ea"/>
              </a:rPr>
              <a:t>Influenza</a:t>
            </a:r>
            <a:endParaRPr lang="en-GB" dirty="0" smtClean="0">
              <a:ea typeface="+mj-ea"/>
            </a:endParaRPr>
          </a:p>
        </p:txBody>
      </p:sp>
      <p:sp>
        <p:nvSpPr>
          <p:cNvPr id="95235" name="Rectangle 3"/>
          <p:cNvSpPr>
            <a:spLocks noGrp="1" noChangeArrowheads="1"/>
          </p:cNvSpPr>
          <p:nvPr>
            <p:ph type="body" idx="1"/>
          </p:nvPr>
        </p:nvSpPr>
        <p:spPr/>
        <p:txBody>
          <a:bodyPr/>
          <a:lstStyle/>
          <a:p>
            <a:pPr eaLnBrk="1" hangingPunct="1">
              <a:lnSpc>
                <a:spcPct val="90000"/>
              </a:lnSpc>
            </a:pPr>
            <a:r>
              <a:rPr lang="en-IE" altLang="en-US" smtClean="0"/>
              <a:t>Fortunately many of the diseases for which vaccines are available do not evolve very quickly and so once we have been vaccinated we remain immunised against these diseases.</a:t>
            </a:r>
          </a:p>
          <a:p>
            <a:pPr eaLnBrk="1" hangingPunct="1">
              <a:lnSpc>
                <a:spcPct val="90000"/>
              </a:lnSpc>
            </a:pPr>
            <a:r>
              <a:rPr lang="en-IE" altLang="en-US" smtClean="0"/>
              <a:t>However, in the case of influenza different strains appear each winter and a different vaccine is required to confer immunity. </a:t>
            </a:r>
            <a:br>
              <a:rPr lang="en-IE" altLang="en-US" smtClean="0"/>
            </a:br>
            <a:r>
              <a:rPr lang="en-IE" altLang="en-US" smtClean="0"/>
              <a:t>There are two main types (A &amp; B) of ‘flu virus and there and many subtypes.</a:t>
            </a:r>
          </a:p>
          <a:p>
            <a:pPr eaLnBrk="1" hangingPunct="1">
              <a:lnSpc>
                <a:spcPct val="90000"/>
              </a:lnSpc>
            </a:pPr>
            <a:endParaRPr lang="en-GB" altLang="en-US" smtClean="0"/>
          </a:p>
        </p:txBody>
      </p:sp>
    </p:spTree>
    <p:extLst>
      <p:ext uri="{BB962C8B-B14F-4D97-AF65-F5344CB8AC3E}">
        <p14:creationId xmlns:p14="http://schemas.microsoft.com/office/powerpoint/2010/main" val="3479857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endParaRPr lang="en-US" smtClean="0">
              <a:ea typeface="+mj-ea"/>
            </a:endParaRPr>
          </a:p>
        </p:txBody>
      </p:sp>
      <p:sp>
        <p:nvSpPr>
          <p:cNvPr id="96259" name="Rectangle 3"/>
          <p:cNvSpPr>
            <a:spLocks noGrp="1" noChangeArrowheads="1"/>
          </p:cNvSpPr>
          <p:nvPr>
            <p:ph type="body" idx="1"/>
          </p:nvPr>
        </p:nvSpPr>
        <p:spPr/>
        <p:txBody>
          <a:bodyPr>
            <a:normAutofit lnSpcReduction="10000"/>
          </a:bodyPr>
          <a:lstStyle/>
          <a:p>
            <a:pPr eaLnBrk="1" hangingPunct="1"/>
            <a:r>
              <a:rPr lang="en-IE" altLang="en-US" smtClean="0"/>
              <a:t>During the winter 2017-2018 in Ireland thousands of people got the ‘flu and about 4,500 people were hospitalised. Two hundred and twelve people died from ‘flu.</a:t>
            </a:r>
          </a:p>
          <a:p>
            <a:pPr eaLnBrk="1" hangingPunct="1"/>
            <a:r>
              <a:rPr lang="en-IE" altLang="en-US" smtClean="0"/>
              <a:t>‘Flu vaccine is recommended not only for all aged 65 years and older and for all pregnant women, but also for anyone with a chronic medical condition, including moderate or severe asthma.</a:t>
            </a:r>
            <a:endParaRPr lang="en-GB" altLang="en-US" smtClean="0"/>
          </a:p>
        </p:txBody>
      </p:sp>
    </p:spTree>
    <p:extLst>
      <p:ext uri="{BB962C8B-B14F-4D97-AF65-F5344CB8AC3E}">
        <p14:creationId xmlns:p14="http://schemas.microsoft.com/office/powerpoint/2010/main" val="59166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GB" smtClean="0">
                <a:ea typeface="+mj-ea"/>
              </a:rPr>
              <a:t>Further information</a:t>
            </a:r>
          </a:p>
        </p:txBody>
      </p:sp>
      <p:sp>
        <p:nvSpPr>
          <p:cNvPr id="97283" name="Rectangle 3"/>
          <p:cNvSpPr>
            <a:spLocks noGrp="1" noChangeArrowheads="1"/>
          </p:cNvSpPr>
          <p:nvPr>
            <p:ph type="body" idx="1"/>
          </p:nvPr>
        </p:nvSpPr>
        <p:spPr/>
        <p:txBody>
          <a:bodyPr/>
          <a:lstStyle/>
          <a:p>
            <a:pPr eaLnBrk="1" hangingPunct="1">
              <a:buFont typeface="Wingdings" panose="05000000000000000000" pitchFamily="2" charset="2"/>
              <a:buNone/>
            </a:pPr>
            <a:r>
              <a:rPr lang="en-IE" altLang="en-US" sz="2600" smtClean="0"/>
              <a:t>For further information see:</a:t>
            </a:r>
          </a:p>
          <a:p>
            <a:pPr eaLnBrk="1" hangingPunct="1"/>
            <a:r>
              <a:rPr lang="en-IE" altLang="en-US" sz="2600" smtClean="0">
                <a:hlinkClick r:id="rId2"/>
              </a:rPr>
              <a:t>www.immunisation.ie</a:t>
            </a:r>
            <a:endParaRPr lang="en-IE" altLang="en-US" sz="2600" smtClean="0"/>
          </a:p>
          <a:p>
            <a:pPr eaLnBrk="1" hangingPunct="1"/>
            <a:r>
              <a:rPr lang="en-IE" altLang="en-US" sz="2600" smtClean="0">
                <a:hlinkClick r:id="rId3"/>
              </a:rPr>
              <a:t>www.hpsc.ie</a:t>
            </a:r>
            <a:endParaRPr lang="en-IE" altLang="en-US" sz="2600" smtClean="0"/>
          </a:p>
          <a:p>
            <a:pPr eaLnBrk="1" hangingPunct="1"/>
            <a:r>
              <a:rPr lang="en-IE" altLang="en-US" sz="2600" smtClean="0">
                <a:hlinkClick r:id="rId4"/>
              </a:rPr>
              <a:t>https://www.rcpi.ie/policy-and-advocacy/nationalimmunisation-advisory-committee/</a:t>
            </a:r>
            <a:endParaRPr lang="en-IE" altLang="en-US" sz="2600" smtClean="0"/>
          </a:p>
          <a:p>
            <a:pPr eaLnBrk="1" hangingPunct="1">
              <a:buFont typeface="Wingdings" panose="05000000000000000000" pitchFamily="2" charset="2"/>
              <a:buNone/>
            </a:pPr>
            <a:r>
              <a:rPr lang="en-IE" altLang="en-US" sz="2600" smtClean="0"/>
              <a:t/>
            </a:r>
            <a:br>
              <a:rPr lang="en-IE" altLang="en-US" sz="2600" smtClean="0"/>
            </a:br>
            <a:r>
              <a:rPr lang="en-IE" altLang="en-US" sz="2600" smtClean="0"/>
              <a:t>You can find out more about the work of the NIO at:</a:t>
            </a:r>
          </a:p>
          <a:p>
            <a:pPr eaLnBrk="1" hangingPunct="1"/>
            <a:r>
              <a:rPr lang="en-IE" altLang="en-US" sz="2600" smtClean="0">
                <a:hlinkClick r:id="rId5"/>
              </a:rPr>
              <a:t>www.hse.ie/eng/health/Immunisation/whoweare/</a:t>
            </a:r>
            <a:endParaRPr lang="en-GB" altLang="en-US" sz="2600" smtClean="0"/>
          </a:p>
        </p:txBody>
      </p:sp>
    </p:spTree>
    <p:extLst>
      <p:ext uri="{BB962C8B-B14F-4D97-AF65-F5344CB8AC3E}">
        <p14:creationId xmlns:p14="http://schemas.microsoft.com/office/powerpoint/2010/main" val="501313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GB" dirty="0" smtClean="0">
                <a:ea typeface="+mj-ea"/>
              </a:rPr>
              <a:t>Student Activities - 1</a:t>
            </a:r>
          </a:p>
        </p:txBody>
      </p:sp>
      <p:sp>
        <p:nvSpPr>
          <p:cNvPr id="108547" name="Rectangle 3"/>
          <p:cNvSpPr>
            <a:spLocks noGrp="1" noChangeArrowheads="1"/>
          </p:cNvSpPr>
          <p:nvPr>
            <p:ph type="body" idx="1"/>
          </p:nvPr>
        </p:nvSpPr>
        <p:spPr>
          <a:xfrm>
            <a:off x="539750" y="1700213"/>
            <a:ext cx="8064500" cy="4662487"/>
          </a:xfrm>
        </p:spPr>
        <p:txBody>
          <a:bodyPr/>
          <a:lstStyle/>
          <a:p>
            <a:pPr marL="571500" indent="-571500" eaLnBrk="1" hangingPunct="1">
              <a:spcBef>
                <a:spcPts val="638"/>
              </a:spcBef>
              <a:buFont typeface="Wingdings" charset="0"/>
              <a:buAutoNum type="arabicPeriod"/>
              <a:defRPr/>
            </a:pPr>
            <a:r>
              <a:rPr lang="en-US" smtClean="0">
                <a:ea typeface="+mn-ea"/>
              </a:rPr>
              <a:t>Edward Jenner is credited with the invention of vaccination. </a:t>
            </a:r>
          </a:p>
          <a:p>
            <a:pPr marL="571500" indent="-571500" eaLnBrk="1" hangingPunct="1">
              <a:spcBef>
                <a:spcPts val="638"/>
              </a:spcBef>
              <a:buFont typeface="Wingdings" charset="0"/>
              <a:buAutoNum type="arabicPeriod"/>
              <a:defRPr/>
            </a:pPr>
            <a:r>
              <a:rPr lang="en-US" smtClean="0">
                <a:ea typeface="+mn-ea"/>
              </a:rPr>
              <a:t>Summarise what he did and discuss whether it would be allowed today.</a:t>
            </a:r>
          </a:p>
          <a:p>
            <a:pPr marL="571500" indent="-571500" eaLnBrk="1" hangingPunct="1">
              <a:spcBef>
                <a:spcPts val="638"/>
              </a:spcBef>
              <a:buFont typeface="Wingdings" charset="0"/>
              <a:buAutoNum type="arabicPeriod"/>
              <a:defRPr/>
            </a:pPr>
            <a:endParaRPr lang="en-US" smtClean="0">
              <a:ea typeface="+mn-ea"/>
            </a:endParaRPr>
          </a:p>
          <a:p>
            <a:pPr marL="571500" indent="-571500" eaLnBrk="1" hangingPunct="1">
              <a:buFont typeface="Wingdings" charset="0"/>
              <a:buChar char="l"/>
              <a:defRPr/>
            </a:pPr>
            <a:endParaRPr lang="en-GB" smtClean="0">
              <a:ea typeface="+mn-ea"/>
            </a:endParaRPr>
          </a:p>
        </p:txBody>
      </p:sp>
    </p:spTree>
    <p:extLst>
      <p:ext uri="{BB962C8B-B14F-4D97-AF65-F5344CB8AC3E}">
        <p14:creationId xmlns:p14="http://schemas.microsoft.com/office/powerpoint/2010/main" val="1309424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GB" dirty="0" smtClean="0">
                <a:ea typeface="+mj-ea"/>
              </a:rPr>
              <a:t>Student Activities - 2</a:t>
            </a:r>
          </a:p>
        </p:txBody>
      </p:sp>
      <p:sp>
        <p:nvSpPr>
          <p:cNvPr id="107523" name="Rectangle 3"/>
          <p:cNvSpPr>
            <a:spLocks noGrp="1" noChangeArrowheads="1"/>
          </p:cNvSpPr>
          <p:nvPr>
            <p:ph type="body" idx="1"/>
          </p:nvPr>
        </p:nvSpPr>
        <p:spPr>
          <a:xfrm>
            <a:off x="539750" y="1700213"/>
            <a:ext cx="8064500" cy="4662487"/>
          </a:xfrm>
        </p:spPr>
        <p:txBody>
          <a:bodyPr/>
          <a:lstStyle/>
          <a:p>
            <a:pPr marL="571500" indent="-571500" eaLnBrk="1" hangingPunct="1">
              <a:spcBef>
                <a:spcPts val="638"/>
              </a:spcBef>
              <a:buFont typeface="Wingdings" charset="0"/>
              <a:buAutoNum type="arabicPeriod"/>
              <a:defRPr/>
            </a:pPr>
            <a:r>
              <a:rPr lang="en-US" smtClean="0">
                <a:ea typeface="+mn-ea"/>
              </a:rPr>
              <a:t>Why do you think some people are reluctant to be vaccinated against particular diseases? </a:t>
            </a:r>
          </a:p>
          <a:p>
            <a:pPr marL="571500" indent="-571500" eaLnBrk="1" hangingPunct="1">
              <a:spcBef>
                <a:spcPts val="638"/>
              </a:spcBef>
              <a:buFont typeface="Wingdings" charset="0"/>
              <a:buAutoNum type="arabicPeriod"/>
              <a:defRPr/>
            </a:pPr>
            <a:r>
              <a:rPr lang="en-US" smtClean="0">
                <a:ea typeface="+mn-ea"/>
              </a:rPr>
              <a:t>Explain how this not only endangers their own health but also the health of the community.</a:t>
            </a:r>
          </a:p>
          <a:p>
            <a:pPr marL="571500" indent="-571500" eaLnBrk="1" hangingPunct="1">
              <a:spcBef>
                <a:spcPts val="638"/>
              </a:spcBef>
              <a:buFont typeface="Wingdings" charset="0"/>
              <a:buAutoNum type="arabicPeriod"/>
              <a:defRPr/>
            </a:pPr>
            <a:endParaRPr lang="en-US" smtClean="0">
              <a:ea typeface="+mn-ea"/>
            </a:endParaRPr>
          </a:p>
          <a:p>
            <a:pPr marL="571500" indent="-571500" eaLnBrk="1" hangingPunct="1">
              <a:buFont typeface="Wingdings" charset="0"/>
              <a:buChar char="l"/>
              <a:defRPr/>
            </a:pPr>
            <a:endParaRPr lang="en-GB" smtClean="0">
              <a:ea typeface="+mn-ea"/>
            </a:endParaRPr>
          </a:p>
        </p:txBody>
      </p:sp>
    </p:spTree>
    <p:extLst>
      <p:ext uri="{BB962C8B-B14F-4D97-AF65-F5344CB8AC3E}">
        <p14:creationId xmlns:p14="http://schemas.microsoft.com/office/powerpoint/2010/main" val="8521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GB" dirty="0" smtClean="0">
                <a:ea typeface="+mj-ea"/>
              </a:rPr>
              <a:t>Student Activities - 3</a:t>
            </a:r>
          </a:p>
        </p:txBody>
      </p:sp>
      <p:sp>
        <p:nvSpPr>
          <p:cNvPr id="84995" name="Rectangle 3"/>
          <p:cNvSpPr>
            <a:spLocks noGrp="1" noChangeArrowheads="1"/>
          </p:cNvSpPr>
          <p:nvPr>
            <p:ph type="body" idx="1"/>
          </p:nvPr>
        </p:nvSpPr>
        <p:spPr>
          <a:xfrm>
            <a:off x="539750" y="1700213"/>
            <a:ext cx="8064500" cy="4662487"/>
          </a:xfrm>
        </p:spPr>
        <p:txBody>
          <a:bodyPr/>
          <a:lstStyle/>
          <a:p>
            <a:pPr marL="571500" indent="-571500" eaLnBrk="1" hangingPunct="1">
              <a:spcBef>
                <a:spcPts val="638"/>
              </a:spcBef>
              <a:buFont typeface="Wingdings" charset="0"/>
              <a:buAutoNum type="arabicPeriod"/>
              <a:defRPr/>
            </a:pPr>
            <a:r>
              <a:rPr lang="en-US" smtClean="0">
                <a:ea typeface="+mn-ea"/>
              </a:rPr>
              <a:t>What are the most important vaccinations that Irish children should receive? </a:t>
            </a:r>
          </a:p>
          <a:p>
            <a:pPr marL="571500" indent="-571500" eaLnBrk="1" hangingPunct="1">
              <a:spcBef>
                <a:spcPts val="638"/>
              </a:spcBef>
              <a:buFont typeface="Wingdings" charset="0"/>
              <a:buAutoNum type="arabicPeriod"/>
              <a:defRPr/>
            </a:pPr>
            <a:r>
              <a:rPr lang="en-US" smtClean="0">
                <a:ea typeface="+mn-ea"/>
              </a:rPr>
              <a:t>What diseases do they counter and how effective are they in preventing disease?</a:t>
            </a:r>
          </a:p>
          <a:p>
            <a:pPr marL="571500" indent="-571500" eaLnBrk="1" hangingPunct="1">
              <a:spcBef>
                <a:spcPts val="638"/>
              </a:spcBef>
              <a:buFont typeface="Wingdings" charset="0"/>
              <a:buAutoNum type="arabicPeriod"/>
              <a:defRPr/>
            </a:pPr>
            <a:endParaRPr lang="en-US" smtClean="0">
              <a:ea typeface="+mn-ea"/>
            </a:endParaRPr>
          </a:p>
          <a:p>
            <a:pPr marL="571500" indent="-571500" eaLnBrk="1" hangingPunct="1">
              <a:buFont typeface="Wingdings" charset="0"/>
              <a:buChar char="l"/>
              <a:defRPr/>
            </a:pPr>
            <a:endParaRPr lang="en-GB" smtClean="0">
              <a:ea typeface="+mn-ea"/>
            </a:endParaRPr>
          </a:p>
        </p:txBody>
      </p:sp>
    </p:spTree>
    <p:extLst>
      <p:ext uri="{BB962C8B-B14F-4D97-AF65-F5344CB8AC3E}">
        <p14:creationId xmlns:p14="http://schemas.microsoft.com/office/powerpoint/2010/main" val="297485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GB" dirty="0" smtClean="0">
                <a:ea typeface="+mj-ea"/>
              </a:rPr>
              <a:t>HPV vaccine</a:t>
            </a:r>
          </a:p>
        </p:txBody>
      </p:sp>
      <p:sp>
        <p:nvSpPr>
          <p:cNvPr id="90115" name="Rectangle 3"/>
          <p:cNvSpPr>
            <a:spLocks noGrp="1" noChangeArrowheads="1"/>
          </p:cNvSpPr>
          <p:nvPr>
            <p:ph type="body" idx="1"/>
          </p:nvPr>
        </p:nvSpPr>
        <p:spPr/>
        <p:txBody>
          <a:bodyPr/>
          <a:lstStyle/>
          <a:p>
            <a:pPr eaLnBrk="1" hangingPunct="1"/>
            <a:r>
              <a:rPr lang="en-IE" altLang="en-US" smtClean="0"/>
              <a:t>The HPV vaccine, which is given free to school girls, protects them from HPV infection, caused by HPV types 16 &amp; 18, as well as protecting them from developing cervical cancer in later life. If more than 20% of girls are not vaccinated then the reservoir of the virus in the population remains high and so does the probability of infection. </a:t>
            </a:r>
          </a:p>
          <a:p>
            <a:pPr eaLnBrk="1" hangingPunct="1"/>
            <a:endParaRPr lang="en-GB" altLang="en-US" smtClean="0"/>
          </a:p>
        </p:txBody>
      </p:sp>
    </p:spTree>
    <p:extLst>
      <p:ext uri="{BB962C8B-B14F-4D97-AF65-F5344CB8AC3E}">
        <p14:creationId xmlns:p14="http://schemas.microsoft.com/office/powerpoint/2010/main" val="89284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ioia.degenaars\Local Settings\Temporary Internet Files\Content.IE5\4UPCIZSS\MCj04404800000[1].wmf"/>
          <p:cNvPicPr>
            <a:picLocks noChangeAspect="1" noChangeArrowheads="1"/>
          </p:cNvPicPr>
          <p:nvPr/>
        </p:nvPicPr>
        <p:blipFill>
          <a:blip r:embed="rId2" cstate="print"/>
          <a:srcRect/>
          <a:stretch>
            <a:fillRect/>
          </a:stretch>
        </p:blipFill>
        <p:spPr bwMode="auto">
          <a:xfrm>
            <a:off x="298450" y="609600"/>
            <a:ext cx="2292350" cy="2895600"/>
          </a:xfrm>
          <a:prstGeom prst="rect">
            <a:avLst/>
          </a:prstGeom>
          <a:noFill/>
        </p:spPr>
      </p:pic>
      <p:pic>
        <p:nvPicPr>
          <p:cNvPr id="3" name="Picture 2" descr="C:\Documents and Settings\gioia.degenaars\Local Settings\Temporary Internet Files\Content.IE5\NJPU2JJ2\MCj04359190000[1].wmf"/>
          <p:cNvPicPr>
            <a:picLocks noChangeAspect="1" noChangeArrowheads="1"/>
          </p:cNvPicPr>
          <p:nvPr/>
        </p:nvPicPr>
        <p:blipFill>
          <a:blip r:embed="rId3" cstate="print"/>
          <a:srcRect/>
          <a:stretch>
            <a:fillRect/>
          </a:stretch>
        </p:blipFill>
        <p:spPr bwMode="auto">
          <a:xfrm>
            <a:off x="66676" y="4495800"/>
            <a:ext cx="3286124" cy="1752600"/>
          </a:xfrm>
          <a:prstGeom prst="rect">
            <a:avLst/>
          </a:prstGeom>
          <a:noFill/>
        </p:spPr>
      </p:pic>
      <p:sp>
        <p:nvSpPr>
          <p:cNvPr id="4" name="TextBox 3"/>
          <p:cNvSpPr txBox="1"/>
          <p:nvPr/>
        </p:nvSpPr>
        <p:spPr>
          <a:xfrm>
            <a:off x="2819400" y="762000"/>
            <a:ext cx="6096000" cy="2554545"/>
          </a:xfrm>
          <a:prstGeom prst="rect">
            <a:avLst/>
          </a:prstGeom>
          <a:noFill/>
        </p:spPr>
        <p:txBody>
          <a:bodyPr wrap="square" rtlCol="0">
            <a:spAutoFit/>
          </a:bodyPr>
          <a:lstStyle/>
          <a:p>
            <a:pPr algn="ctr"/>
            <a:r>
              <a:rPr lang="en-US" sz="4000" b="1" u="sng" dirty="0" smtClean="0"/>
              <a:t>HOST</a:t>
            </a:r>
            <a:r>
              <a:rPr lang="en-US" sz="4000" dirty="0" smtClean="0"/>
              <a:t> = an organism that provides a source of energy for a virus or another organism.</a:t>
            </a:r>
            <a:endParaRPr lang="en-US" sz="4000" dirty="0"/>
          </a:p>
        </p:txBody>
      </p:sp>
      <p:sp>
        <p:nvSpPr>
          <p:cNvPr id="5" name="TextBox 4"/>
          <p:cNvSpPr txBox="1"/>
          <p:nvPr/>
        </p:nvSpPr>
        <p:spPr>
          <a:xfrm>
            <a:off x="3429000" y="4309408"/>
            <a:ext cx="5638800" cy="1938992"/>
          </a:xfrm>
          <a:prstGeom prst="rect">
            <a:avLst/>
          </a:prstGeom>
          <a:noFill/>
        </p:spPr>
        <p:txBody>
          <a:bodyPr wrap="square" rtlCol="0">
            <a:spAutoFit/>
          </a:bodyPr>
          <a:lstStyle/>
          <a:p>
            <a:pPr algn="ctr"/>
            <a:r>
              <a:rPr lang="en-US" sz="4000" b="1" u="sng" dirty="0" smtClean="0"/>
              <a:t>PARASITE</a:t>
            </a:r>
            <a:r>
              <a:rPr lang="en-US" sz="4000" dirty="0" smtClean="0"/>
              <a:t> = an organism that lives on or in a host and causes </a:t>
            </a:r>
            <a:r>
              <a:rPr lang="en-US" sz="4000" i="1" dirty="0" smtClean="0"/>
              <a:t>harm.</a:t>
            </a:r>
            <a:endParaRPr lang="en-US" sz="4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8305800" cy="4801314"/>
          </a:xfrm>
          <a:prstGeom prst="rect">
            <a:avLst/>
          </a:prstGeom>
        </p:spPr>
        <p:txBody>
          <a:bodyPr wrap="square">
            <a:spAutoFit/>
          </a:bodyPr>
          <a:lstStyle/>
          <a:p>
            <a:pPr algn="ctr"/>
            <a:r>
              <a:rPr lang="en-US" sz="2800" b="1" dirty="0"/>
              <a:t>Questions to Accompany Viruses Power Point</a:t>
            </a:r>
            <a:endParaRPr lang="en-US" sz="2800" dirty="0"/>
          </a:p>
          <a:p>
            <a:pPr algn="ctr"/>
            <a:r>
              <a:rPr lang="en-US" dirty="0"/>
              <a:t> </a:t>
            </a:r>
          </a:p>
          <a:p>
            <a:pPr algn="ctr"/>
            <a:r>
              <a:rPr lang="en-US" sz="2000" dirty="0"/>
              <a:t>1.  What is a virus?</a:t>
            </a:r>
          </a:p>
          <a:p>
            <a:pPr algn="ctr"/>
            <a:r>
              <a:rPr lang="en-US" sz="2000" dirty="0"/>
              <a:t> </a:t>
            </a:r>
          </a:p>
          <a:p>
            <a:pPr algn="ctr"/>
            <a:r>
              <a:rPr lang="en-US" sz="2000" dirty="0"/>
              <a:t>2.  Is virus alive?</a:t>
            </a:r>
          </a:p>
          <a:p>
            <a:pPr algn="ctr"/>
            <a:r>
              <a:rPr lang="en-US" sz="2000" dirty="0"/>
              <a:t> </a:t>
            </a:r>
          </a:p>
          <a:p>
            <a:pPr algn="ctr"/>
            <a:r>
              <a:rPr lang="en-US" sz="2000" dirty="0"/>
              <a:t>3.  Name 2 characteristics of viruses.</a:t>
            </a:r>
          </a:p>
          <a:p>
            <a:pPr algn="ctr"/>
            <a:r>
              <a:rPr lang="en-US" sz="2000" dirty="0"/>
              <a:t> </a:t>
            </a:r>
          </a:p>
          <a:p>
            <a:pPr algn="ctr"/>
            <a:r>
              <a:rPr lang="en-US" sz="2000" dirty="0"/>
              <a:t>4.  What is the difference between a host and a parasite?</a:t>
            </a:r>
          </a:p>
          <a:p>
            <a:pPr algn="ctr"/>
            <a:r>
              <a:rPr lang="en-US" sz="2000" dirty="0"/>
              <a:t> </a:t>
            </a:r>
          </a:p>
          <a:p>
            <a:pPr algn="ctr"/>
            <a:r>
              <a:rPr lang="en-US" sz="2000" dirty="0"/>
              <a:t>5.  List 3 viruses that were named in the presentation.</a:t>
            </a:r>
          </a:p>
          <a:p>
            <a:pPr algn="ctr"/>
            <a:r>
              <a:rPr lang="en-US" sz="2000" dirty="0"/>
              <a:t>  </a:t>
            </a:r>
          </a:p>
          <a:p>
            <a:pPr algn="ctr"/>
            <a:r>
              <a:rPr lang="en-US" sz="2000" dirty="0"/>
              <a:t>6</a:t>
            </a:r>
            <a:r>
              <a:rPr lang="en-US" sz="2000" dirty="0" smtClean="0"/>
              <a:t>.  </a:t>
            </a:r>
            <a:r>
              <a:rPr lang="en-US" sz="2000" dirty="0"/>
              <a:t>What is the difference between an active virus and a hidden virus?</a:t>
            </a:r>
          </a:p>
          <a:p>
            <a:pPr algn="ctr"/>
            <a:r>
              <a:rPr lang="en-US" sz="2000" dirty="0"/>
              <a:t> </a:t>
            </a:r>
          </a:p>
          <a:p>
            <a:pPr algn="ctr"/>
            <a:r>
              <a:rPr lang="en-US" sz="2000" dirty="0"/>
              <a:t>7</a:t>
            </a:r>
            <a:r>
              <a:rPr lang="en-US" sz="2000" dirty="0" smtClean="0"/>
              <a:t>.  </a:t>
            </a:r>
            <a:r>
              <a:rPr lang="en-US" sz="2000" dirty="0"/>
              <a:t>What did the scientist named Jenner discover?</a:t>
            </a:r>
          </a:p>
        </p:txBody>
      </p:sp>
    </p:spTree>
    <p:extLst>
      <p:ext uri="{BB962C8B-B14F-4D97-AF65-F5344CB8AC3E}">
        <p14:creationId xmlns:p14="http://schemas.microsoft.com/office/powerpoint/2010/main" val="3717176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229600" cy="5570756"/>
          </a:xfrm>
          <a:prstGeom prst="rect">
            <a:avLst/>
          </a:prstGeom>
        </p:spPr>
        <p:txBody>
          <a:bodyPr wrap="square">
            <a:spAutoFit/>
          </a:bodyPr>
          <a:lstStyle/>
          <a:p>
            <a:r>
              <a:rPr lang="en-US" sz="4000" b="1" dirty="0"/>
              <a:t>Answer </a:t>
            </a:r>
            <a:r>
              <a:rPr lang="en-US" sz="4000" b="1" dirty="0" smtClean="0"/>
              <a:t>Key</a:t>
            </a:r>
          </a:p>
          <a:p>
            <a:endParaRPr lang="en-US" b="1" dirty="0"/>
          </a:p>
          <a:p>
            <a:endParaRPr lang="en-US" sz="2000" dirty="0"/>
          </a:p>
          <a:p>
            <a:r>
              <a:rPr lang="en-US" sz="2000" dirty="0"/>
              <a:t>1.  What is a virus?</a:t>
            </a:r>
          </a:p>
          <a:p>
            <a:r>
              <a:rPr lang="en-US" sz="2000" b="1" dirty="0"/>
              <a:t>A virus is a non-living particle that takes over a host cell and reproduces.</a:t>
            </a:r>
            <a:endParaRPr lang="en-US" sz="2000" dirty="0"/>
          </a:p>
          <a:p>
            <a:r>
              <a:rPr lang="en-US" sz="2000" dirty="0"/>
              <a:t> </a:t>
            </a:r>
          </a:p>
          <a:p>
            <a:r>
              <a:rPr lang="en-US" sz="2000" dirty="0"/>
              <a:t>2.  Is virus alive?</a:t>
            </a:r>
          </a:p>
          <a:p>
            <a:r>
              <a:rPr lang="en-US" sz="2000" b="1" dirty="0"/>
              <a:t>That is still debated.  It is generally considered non-living because it cannot reproduce on its own.</a:t>
            </a:r>
            <a:endParaRPr lang="en-US" sz="2000" dirty="0"/>
          </a:p>
          <a:p>
            <a:r>
              <a:rPr lang="en-US" sz="2000" dirty="0"/>
              <a:t> </a:t>
            </a:r>
          </a:p>
          <a:p>
            <a:r>
              <a:rPr lang="en-US" sz="2000" dirty="0"/>
              <a:t>3.  Name 2 characteristics of viruses.</a:t>
            </a:r>
          </a:p>
          <a:p>
            <a:r>
              <a:rPr lang="en-US" sz="2000" b="1" dirty="0"/>
              <a:t>Are not cells, cannot make food or waste, do not use their own energy.</a:t>
            </a:r>
            <a:endParaRPr lang="en-US" sz="2000" dirty="0"/>
          </a:p>
          <a:p>
            <a:r>
              <a:rPr lang="en-US" sz="2000" dirty="0"/>
              <a:t> </a:t>
            </a:r>
          </a:p>
          <a:p>
            <a:r>
              <a:rPr lang="en-US" sz="2000" dirty="0"/>
              <a:t>4.  What is the difference between a host and a parasite?</a:t>
            </a:r>
          </a:p>
          <a:p>
            <a:r>
              <a:rPr lang="en-US" sz="2000" b="1" dirty="0"/>
              <a:t>The host is infected and harmed by the parasite.  It takes over the cell and uses the cell to its own benefit.</a:t>
            </a:r>
            <a:endParaRPr lang="en-US" sz="2000" dirty="0"/>
          </a:p>
          <a:p>
            <a:r>
              <a:rPr lang="en-US" dirty="0"/>
              <a:t> </a:t>
            </a:r>
          </a:p>
        </p:txBody>
      </p:sp>
    </p:spTree>
    <p:extLst>
      <p:ext uri="{BB962C8B-B14F-4D97-AF65-F5344CB8AC3E}">
        <p14:creationId xmlns:p14="http://schemas.microsoft.com/office/powerpoint/2010/main" val="1484191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45500" cy="4093428"/>
          </a:xfrm>
          <a:prstGeom prst="rect">
            <a:avLst/>
          </a:prstGeom>
        </p:spPr>
        <p:txBody>
          <a:bodyPr wrap="square">
            <a:spAutoFit/>
          </a:bodyPr>
          <a:lstStyle/>
          <a:p>
            <a:r>
              <a:rPr lang="en-US" sz="2000" dirty="0"/>
              <a:t> </a:t>
            </a:r>
          </a:p>
          <a:p>
            <a:r>
              <a:rPr lang="en-US" sz="2000" dirty="0"/>
              <a:t>5.  List 3 viruses that were named in the presentation.</a:t>
            </a:r>
          </a:p>
          <a:p>
            <a:r>
              <a:rPr lang="en-US" sz="2000" b="1" dirty="0"/>
              <a:t>Ebola, Hanta, Smallpox, Flu…</a:t>
            </a:r>
            <a:endParaRPr lang="en-US" sz="2000" dirty="0"/>
          </a:p>
          <a:p>
            <a:r>
              <a:rPr lang="en-US" sz="2000" b="1" dirty="0"/>
              <a:t> </a:t>
            </a:r>
            <a:r>
              <a:rPr lang="en-US" sz="2000" dirty="0"/>
              <a:t> </a:t>
            </a:r>
          </a:p>
          <a:p>
            <a:r>
              <a:rPr lang="en-US" sz="2000" dirty="0"/>
              <a:t>6</a:t>
            </a:r>
            <a:r>
              <a:rPr lang="en-US" sz="2000" dirty="0" smtClean="0"/>
              <a:t>.  </a:t>
            </a:r>
            <a:r>
              <a:rPr lang="en-US" sz="2000" dirty="0"/>
              <a:t>What is the difference between an active virus and a hidden virus?</a:t>
            </a:r>
          </a:p>
          <a:p>
            <a:r>
              <a:rPr lang="en-US" sz="2000" b="1" dirty="0"/>
              <a:t>An active virus gets into the cells of the host and makes new viruses.  The host cells are destroyed very quickly.  A hidden virus gets into the genetic material of the host cell.  It can wait for a very long time to become active.  Even when it does, other cells are already infected with hidden viruses and do not become active.  </a:t>
            </a:r>
            <a:endParaRPr lang="en-US" sz="2000" dirty="0"/>
          </a:p>
          <a:p>
            <a:r>
              <a:rPr lang="en-US" sz="2000" dirty="0"/>
              <a:t> </a:t>
            </a:r>
          </a:p>
          <a:p>
            <a:r>
              <a:rPr lang="en-US" sz="2000" dirty="0"/>
              <a:t>7</a:t>
            </a:r>
            <a:r>
              <a:rPr lang="en-US" sz="2000" dirty="0" smtClean="0"/>
              <a:t>.  </a:t>
            </a:r>
            <a:r>
              <a:rPr lang="en-US" sz="2000" dirty="0"/>
              <a:t>What did the scientist named Jenner discover?</a:t>
            </a:r>
          </a:p>
          <a:p>
            <a:r>
              <a:rPr lang="en-US" sz="2000" b="1" dirty="0"/>
              <a:t>Jenner is credited with creating the very first vaccine (using cowpox).</a:t>
            </a:r>
            <a:endParaRPr lang="en-US" sz="2000" dirty="0"/>
          </a:p>
        </p:txBody>
      </p:sp>
    </p:spTree>
    <p:extLst>
      <p:ext uri="{BB962C8B-B14F-4D97-AF65-F5344CB8AC3E}">
        <p14:creationId xmlns:p14="http://schemas.microsoft.com/office/powerpoint/2010/main" val="116743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p:cNvPicPr preferRelativeResize="0"/>
          <p:nvPr/>
        </p:nvPicPr>
        <p:blipFill rotWithShape="1">
          <a:blip r:embed="rId3">
            <a:alphaModFix/>
          </a:blip>
          <a:srcRect/>
          <a:stretch/>
        </p:blipFill>
        <p:spPr>
          <a:xfrm>
            <a:off x="828675" y="225425"/>
            <a:ext cx="7486650" cy="5613400"/>
          </a:xfrm>
          <a:prstGeom prst="rect">
            <a:avLst/>
          </a:prstGeom>
          <a:noFill/>
          <a:ln>
            <a:noFill/>
          </a:ln>
        </p:spPr>
      </p:pic>
    </p:spTree>
    <p:extLst>
      <p:ext uri="{BB962C8B-B14F-4D97-AF65-F5344CB8AC3E}">
        <p14:creationId xmlns:p14="http://schemas.microsoft.com/office/powerpoint/2010/main" val="190922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685800" y="381000"/>
            <a:ext cx="7772400" cy="8477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3399"/>
              </a:buClr>
              <a:buSzPts val="3200"/>
              <a:buFont typeface="Arial"/>
              <a:buNone/>
            </a:pPr>
            <a:r>
              <a:rPr lang="en-US" sz="3200" b="1" i="0" u="none" strike="noStrike" cap="none">
                <a:solidFill>
                  <a:srgbClr val="003399"/>
                </a:solidFill>
                <a:latin typeface="Arial"/>
                <a:ea typeface="Arial"/>
                <a:cs typeface="Arial"/>
                <a:sym typeface="Arial"/>
              </a:rPr>
              <a:t>Viral Structure</a:t>
            </a:r>
            <a:endParaRPr/>
          </a:p>
        </p:txBody>
      </p:sp>
      <p:sp>
        <p:nvSpPr>
          <p:cNvPr id="95" name="Google Shape;95;p18"/>
          <p:cNvSpPr txBox="1">
            <a:spLocks noGrp="1"/>
          </p:cNvSpPr>
          <p:nvPr>
            <p:ph type="body" idx="1"/>
          </p:nvPr>
        </p:nvSpPr>
        <p:spPr>
          <a:xfrm>
            <a:off x="685800" y="1752600"/>
            <a:ext cx="7772400" cy="1981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99"/>
              </a:buClr>
              <a:buSzPts val="2520"/>
              <a:buFont typeface="Noto Sans Symbols"/>
              <a:buChar char="▪"/>
            </a:pPr>
            <a:r>
              <a:rPr lang="en-US" sz="2800" b="0" i="0" u="none">
                <a:solidFill>
                  <a:srgbClr val="000000"/>
                </a:solidFill>
                <a:latin typeface="Times New Roman"/>
                <a:ea typeface="Times New Roman"/>
                <a:cs typeface="Times New Roman"/>
                <a:sym typeface="Times New Roman"/>
              </a:rPr>
              <a:t>All viruses have the same basic structure:</a:t>
            </a:r>
            <a:endParaRPr/>
          </a:p>
        </p:txBody>
      </p:sp>
      <p:pic>
        <p:nvPicPr>
          <p:cNvPr id="96" name="Google Shape;96;p18" descr="Computer Illustration of HIV"/>
          <p:cNvPicPr preferRelativeResize="0">
            <a:picLocks noGrp="1"/>
          </p:cNvPicPr>
          <p:nvPr>
            <p:ph type="body" idx="1"/>
          </p:nvPr>
        </p:nvPicPr>
        <p:blipFill rotWithShape="1">
          <a:blip r:embed="rId3">
            <a:alphaModFix/>
          </a:blip>
          <a:srcRect/>
          <a:stretch/>
        </p:blipFill>
        <p:spPr>
          <a:xfrm>
            <a:off x="2066925" y="2382837"/>
            <a:ext cx="5010150" cy="3640137"/>
          </a:xfrm>
          <a:prstGeom prst="rect">
            <a:avLst/>
          </a:prstGeom>
          <a:noFill/>
          <a:ln w="9525" cap="flat" cmpd="sng">
            <a:solidFill>
              <a:schemeClr val="dk1"/>
            </a:solidFill>
            <a:prstDash val="solid"/>
            <a:miter lim="524288"/>
            <a:headEnd type="none" w="sm" len="sm"/>
            <a:tailEnd type="none" w="sm" len="sm"/>
          </a:ln>
        </p:spPr>
      </p:pic>
      <p:grpSp>
        <p:nvGrpSpPr>
          <p:cNvPr id="97" name="Google Shape;97;p18"/>
          <p:cNvGrpSpPr/>
          <p:nvPr/>
        </p:nvGrpSpPr>
        <p:grpSpPr>
          <a:xfrm>
            <a:off x="4572000" y="2366962"/>
            <a:ext cx="4341812" cy="1582738"/>
            <a:chOff x="4572000" y="2366962"/>
            <a:chExt cx="4341812" cy="1582738"/>
          </a:xfrm>
        </p:grpSpPr>
        <p:cxnSp>
          <p:nvCxnSpPr>
            <p:cNvPr id="98" name="Google Shape;98;p18"/>
            <p:cNvCxnSpPr/>
            <p:nvPr/>
          </p:nvCxnSpPr>
          <p:spPr>
            <a:xfrm rot="10800000" flipH="1">
              <a:off x="4572000" y="2924175"/>
              <a:ext cx="2843212" cy="1025525"/>
            </a:xfrm>
            <a:prstGeom prst="straightConnector1">
              <a:avLst/>
            </a:prstGeom>
            <a:noFill/>
            <a:ln w="31750" cap="flat" cmpd="sng">
              <a:solidFill>
                <a:schemeClr val="dk1"/>
              </a:solidFill>
              <a:prstDash val="solid"/>
              <a:miter lim="800000"/>
              <a:headEnd type="triangle" w="med" len="med"/>
              <a:tailEnd type="none" w="med" len="med"/>
            </a:ln>
          </p:spPr>
        </p:cxnSp>
        <p:sp>
          <p:nvSpPr>
            <p:cNvPr id="99" name="Google Shape;99;p18"/>
            <p:cNvSpPr txBox="1"/>
            <p:nvPr/>
          </p:nvSpPr>
          <p:spPr>
            <a:xfrm>
              <a:off x="7423150" y="2366962"/>
              <a:ext cx="1490662" cy="1570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2400"/>
                <a:buFont typeface="Arial"/>
                <a:buNone/>
              </a:pPr>
              <a:r>
                <a:rPr lang="en-US" sz="2400" b="1" i="0" u="none">
                  <a:solidFill>
                    <a:srgbClr val="92D050"/>
                  </a:solidFill>
                  <a:latin typeface="Arial"/>
                  <a:ea typeface="Arial"/>
                  <a:cs typeface="Arial"/>
                  <a:sym typeface="Arial"/>
                </a:rPr>
                <a:t>Nucleic</a:t>
              </a:r>
              <a:r>
                <a:rPr lang="en-US" sz="2400" b="0" i="0" u="none">
                  <a:solidFill>
                    <a:srgbClr val="92D050"/>
                  </a:solidFill>
                  <a:latin typeface="Arial"/>
                  <a:ea typeface="Arial"/>
                  <a:cs typeface="Arial"/>
                  <a:sym typeface="Arial"/>
                </a:rPr>
                <a:t> </a:t>
              </a:r>
              <a:r>
                <a:rPr lang="en-US" sz="2400" b="1" i="0" u="none">
                  <a:solidFill>
                    <a:srgbClr val="92D050"/>
                  </a:solidFill>
                  <a:latin typeface="Arial"/>
                  <a:ea typeface="Arial"/>
                  <a:cs typeface="Arial"/>
                  <a:sym typeface="Arial"/>
                </a:rPr>
                <a:t>acid</a:t>
              </a:r>
              <a:r>
                <a:rPr lang="en-US" sz="2400" b="0" i="0" u="none">
                  <a:solidFill>
                    <a:srgbClr val="92D050"/>
                  </a:solidFill>
                  <a:latin typeface="Arial"/>
                  <a:ea typeface="Arial"/>
                  <a:cs typeface="Arial"/>
                  <a:sym typeface="Arial"/>
                </a:rPr>
                <a:t> </a:t>
              </a:r>
              <a:r>
                <a:rPr lang="en-US" sz="2400" b="1" i="0" u="none">
                  <a:solidFill>
                    <a:srgbClr val="92D050"/>
                  </a:solidFill>
                  <a:latin typeface="Arial"/>
                  <a:ea typeface="Arial"/>
                  <a:cs typeface="Arial"/>
                  <a:sym typeface="Arial"/>
                </a:rPr>
                <a:t>core</a:t>
              </a:r>
              <a:r>
                <a:rPr lang="en-US" sz="2400" b="0" i="0" u="none">
                  <a:solidFill>
                    <a:srgbClr val="92D050"/>
                  </a:solidFill>
                  <a:latin typeface="Arial"/>
                  <a:ea typeface="Arial"/>
                  <a:cs typeface="Arial"/>
                  <a:sym typeface="Arial"/>
                </a:rPr>
                <a:t> (DNA or RNA)</a:t>
              </a:r>
              <a:endParaRPr/>
            </a:p>
          </p:txBody>
        </p:sp>
      </p:grpSp>
      <p:grpSp>
        <p:nvGrpSpPr>
          <p:cNvPr id="100" name="Google Shape;100;p18"/>
          <p:cNvGrpSpPr/>
          <p:nvPr/>
        </p:nvGrpSpPr>
        <p:grpSpPr>
          <a:xfrm>
            <a:off x="149225" y="2822575"/>
            <a:ext cx="3387725" cy="1703387"/>
            <a:chOff x="149225" y="2822575"/>
            <a:chExt cx="3387725" cy="1703387"/>
          </a:xfrm>
        </p:grpSpPr>
        <p:cxnSp>
          <p:nvCxnSpPr>
            <p:cNvPr id="101" name="Google Shape;101;p18"/>
            <p:cNvCxnSpPr/>
            <p:nvPr/>
          </p:nvCxnSpPr>
          <p:spPr>
            <a:xfrm rot="10800000">
              <a:off x="1374775" y="3652837"/>
              <a:ext cx="2162175" cy="873125"/>
            </a:xfrm>
            <a:prstGeom prst="straightConnector1">
              <a:avLst/>
            </a:prstGeom>
            <a:noFill/>
            <a:ln w="31750" cap="flat" cmpd="sng">
              <a:solidFill>
                <a:schemeClr val="dk1"/>
              </a:solidFill>
              <a:prstDash val="solid"/>
              <a:miter lim="800000"/>
              <a:headEnd type="triangle" w="med" len="med"/>
              <a:tailEnd type="none" w="med" len="med"/>
            </a:ln>
          </p:spPr>
        </p:cxnSp>
        <p:sp>
          <p:nvSpPr>
            <p:cNvPr id="102" name="Google Shape;102;p18"/>
            <p:cNvSpPr txBox="1"/>
            <p:nvPr/>
          </p:nvSpPr>
          <p:spPr>
            <a:xfrm>
              <a:off x="149225" y="2822575"/>
              <a:ext cx="2022475" cy="830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Capsid</a:t>
              </a:r>
              <a:r>
                <a:rPr lang="en-US" sz="2400" b="0" i="0" u="none">
                  <a:solidFill>
                    <a:schemeClr val="dk1"/>
                  </a:solidFill>
                  <a:latin typeface="Arial"/>
                  <a:ea typeface="Arial"/>
                  <a:cs typeface="Arial"/>
                  <a:sym typeface="Arial"/>
                </a:rPr>
                <a:t> (Protein coat)</a:t>
              </a:r>
              <a:endParaRPr/>
            </a:p>
          </p:txBody>
        </p:sp>
      </p:grpSp>
    </p:spTree>
    <p:extLst>
      <p:ext uri="{BB962C8B-B14F-4D97-AF65-F5344CB8AC3E}">
        <p14:creationId xmlns:p14="http://schemas.microsoft.com/office/powerpoint/2010/main" val="13073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938719"/>
          </a:xfrm>
          <a:prstGeom prst="rect">
            <a:avLst/>
          </a:prstGeom>
          <a:noFill/>
        </p:spPr>
        <p:txBody>
          <a:bodyPr wrap="square" rtlCol="0">
            <a:spAutoFit/>
          </a:bodyPr>
          <a:lstStyle/>
          <a:p>
            <a:pPr algn="ctr"/>
            <a:r>
              <a:rPr lang="en-US" sz="5500" b="1" dirty="0" smtClean="0"/>
              <a:t>Viral Shapes</a:t>
            </a:r>
            <a:endParaRPr lang="en-US" sz="5500" b="1" dirty="0"/>
          </a:p>
        </p:txBody>
      </p:sp>
      <p:pic>
        <p:nvPicPr>
          <p:cNvPr id="3076" name="Picture 4" descr="http://www.intelliphage.com/images/phage_no_logo.jpg"/>
          <p:cNvPicPr>
            <a:picLocks noChangeAspect="1" noChangeArrowheads="1"/>
          </p:cNvPicPr>
          <p:nvPr/>
        </p:nvPicPr>
        <p:blipFill>
          <a:blip r:embed="rId2" cstate="print"/>
          <a:srcRect/>
          <a:stretch>
            <a:fillRect/>
          </a:stretch>
        </p:blipFill>
        <p:spPr bwMode="auto">
          <a:xfrm>
            <a:off x="304800" y="1624629"/>
            <a:ext cx="3810000" cy="4133567"/>
          </a:xfrm>
          <a:prstGeom prst="rect">
            <a:avLst/>
          </a:prstGeom>
          <a:noFill/>
        </p:spPr>
      </p:pic>
      <p:sp>
        <p:nvSpPr>
          <p:cNvPr id="5" name="TextBox 4"/>
          <p:cNvSpPr txBox="1"/>
          <p:nvPr/>
        </p:nvSpPr>
        <p:spPr>
          <a:xfrm>
            <a:off x="4114800" y="2209800"/>
            <a:ext cx="4648200" cy="1938992"/>
          </a:xfrm>
          <a:prstGeom prst="rect">
            <a:avLst/>
          </a:prstGeom>
          <a:noFill/>
        </p:spPr>
        <p:txBody>
          <a:bodyPr wrap="square" rtlCol="0">
            <a:spAutoFit/>
          </a:bodyPr>
          <a:lstStyle/>
          <a:p>
            <a:pPr algn="ctr"/>
            <a:r>
              <a:rPr lang="en-US" sz="4000" b="1" u="sng" dirty="0" smtClean="0"/>
              <a:t>Bacteriophage</a:t>
            </a:r>
          </a:p>
          <a:p>
            <a:pPr algn="ctr">
              <a:buFont typeface="Arial" pitchFamily="34" charset="0"/>
              <a:buChar char="•"/>
            </a:pPr>
            <a:r>
              <a:rPr lang="en-US" sz="4000" dirty="0" smtClean="0"/>
              <a:t>A virus that </a:t>
            </a:r>
            <a:r>
              <a:rPr lang="en-US" sz="4000" i="1" dirty="0" smtClean="0"/>
              <a:t>only</a:t>
            </a:r>
            <a:r>
              <a:rPr lang="en-US" sz="4000" dirty="0" smtClean="0"/>
              <a:t> infects bacteria.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p:cNvPicPr preferRelativeResize="0"/>
          <p:nvPr/>
        </p:nvPicPr>
        <p:blipFill rotWithShape="1">
          <a:blip r:embed="rId3">
            <a:alphaModFix/>
          </a:blip>
          <a:srcRect/>
          <a:stretch/>
        </p:blipFill>
        <p:spPr>
          <a:xfrm>
            <a:off x="379412" y="169862"/>
            <a:ext cx="8004175" cy="6002337"/>
          </a:xfrm>
          <a:prstGeom prst="rect">
            <a:avLst/>
          </a:prstGeom>
          <a:noFill/>
          <a:ln>
            <a:noFill/>
          </a:ln>
        </p:spPr>
      </p:pic>
    </p:spTree>
    <p:extLst>
      <p:ext uri="{BB962C8B-B14F-4D97-AF65-F5344CB8AC3E}">
        <p14:creationId xmlns:p14="http://schemas.microsoft.com/office/powerpoint/2010/main" val="3179902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2407</Words>
  <Application>Microsoft Office PowerPoint</Application>
  <PresentationFormat>On-screen Show (4:3)</PresentationFormat>
  <Paragraphs>215</Paragraphs>
  <Slides>52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Viral Structure</vt:lpstr>
      <vt:lpstr>PowerPoint Presentation</vt:lpstr>
      <vt:lpstr>PowerPoint Presentation</vt:lpstr>
      <vt:lpstr>PowerPoint Presentation</vt:lpstr>
      <vt:lpstr>PowerPoint Presentation</vt:lpstr>
      <vt:lpstr>How Do Viruses Work?</vt:lpstr>
      <vt:lpstr>How Do Viruses Work?</vt:lpstr>
      <vt:lpstr>PowerPoint Presentation</vt:lpstr>
      <vt:lpstr>PowerPoint Presentation</vt:lpstr>
      <vt:lpstr>PowerPoint Presentation</vt:lpstr>
      <vt:lpstr>PowerPoint Presentation</vt:lpstr>
      <vt:lpstr>PowerPoint Presentation</vt:lpstr>
      <vt:lpstr>PowerPoint Presentation</vt:lpstr>
      <vt:lpstr>Viruses</vt:lpstr>
      <vt:lpstr>Protection</vt:lpstr>
      <vt:lpstr>PowerPoint Presentation</vt:lpstr>
      <vt:lpstr>Antibiotics</vt:lpstr>
      <vt:lpstr>Antivirals</vt:lpstr>
      <vt:lpstr>Vaccination</vt:lpstr>
      <vt:lpstr>PowerPoint Presentation</vt:lpstr>
      <vt:lpstr>To Review....</vt:lpstr>
      <vt:lpstr>PowerPoint Presentation</vt:lpstr>
      <vt:lpstr>PowerPoint Presentation</vt:lpstr>
      <vt:lpstr>Foreign travel</vt:lpstr>
      <vt:lpstr>Travel vaccination</vt:lpstr>
      <vt:lpstr>Why are these  vaccinations required?</vt:lpstr>
      <vt:lpstr>Why are these  vaccinations required?</vt:lpstr>
      <vt:lpstr>Eradication of disease</vt:lpstr>
      <vt:lpstr>Vaccines do really work. Comparison 1950 &amp; 2017.</vt:lpstr>
      <vt:lpstr>Herd Immunity</vt:lpstr>
      <vt:lpstr>Cervical cancer</vt:lpstr>
      <vt:lpstr>Uptake of MMR vaccine  still below recommended 95%</vt:lpstr>
      <vt:lpstr>Measles</vt:lpstr>
      <vt:lpstr>MMR vaccine</vt:lpstr>
      <vt:lpstr>Whooping Cough (Pertussis)</vt:lpstr>
      <vt:lpstr>Meningococcal C disease</vt:lpstr>
      <vt:lpstr>Influenza</vt:lpstr>
      <vt:lpstr>PowerPoint Presentation</vt:lpstr>
      <vt:lpstr>Further information</vt:lpstr>
      <vt:lpstr>Student Activities - 1</vt:lpstr>
      <vt:lpstr>Student Activities - 2</vt:lpstr>
      <vt:lpstr>Student Activities - 3</vt:lpstr>
      <vt:lpstr>HPV vaccine</vt:lpstr>
      <vt:lpstr>PowerPoint Presentation</vt:lpstr>
      <vt:lpstr>PowerPoint Presentation</vt:lpstr>
      <vt:lpstr>PowerPoint Presentation</vt:lpstr>
    </vt:vector>
  </TitlesOfParts>
  <Company>School of the Holy Child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gioia.degenaars</dc:creator>
  <cp:lastModifiedBy>Windows User</cp:lastModifiedBy>
  <cp:revision>23</cp:revision>
  <dcterms:created xsi:type="dcterms:W3CDTF">2009-09-28T13:17:00Z</dcterms:created>
  <dcterms:modified xsi:type="dcterms:W3CDTF">2021-04-27T21:30:52Z</dcterms:modified>
</cp:coreProperties>
</file>